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58" r:id="rId4"/>
    <p:sldId id="260" r:id="rId5"/>
    <p:sldId id="259" r:id="rId6"/>
    <p:sldId id="261" r:id="rId7"/>
    <p:sldId id="263" r:id="rId8"/>
    <p:sldId id="264" r:id="rId9"/>
    <p:sldId id="265" r:id="rId10"/>
    <p:sldId id="262" r:id="rId11"/>
    <p:sldId id="266" r:id="rId12"/>
    <p:sldId id="267" r:id="rId13"/>
    <p:sldId id="268" r:id="rId14"/>
    <p:sldId id="269" r:id="rId15"/>
    <p:sldId id="279" r:id="rId16"/>
    <p:sldId id="270" r:id="rId17"/>
    <p:sldId id="271" r:id="rId18"/>
    <p:sldId id="272" r:id="rId19"/>
    <p:sldId id="273" r:id="rId20"/>
    <p:sldId id="297" r:id="rId21"/>
    <p:sldId id="275" r:id="rId22"/>
    <p:sldId id="276" r:id="rId23"/>
    <p:sldId id="277" r:id="rId24"/>
    <p:sldId id="278" r:id="rId25"/>
    <p:sldId id="280" r:id="rId26"/>
    <p:sldId id="282" r:id="rId27"/>
    <p:sldId id="298" r:id="rId28"/>
    <p:sldId id="283" r:id="rId29"/>
    <p:sldId id="284" r:id="rId30"/>
    <p:sldId id="285" r:id="rId31"/>
    <p:sldId id="286" r:id="rId32"/>
    <p:sldId id="287" r:id="rId33"/>
    <p:sldId id="288" r:id="rId34"/>
    <p:sldId id="289" r:id="rId35"/>
    <p:sldId id="290" r:id="rId36"/>
    <p:sldId id="292" r:id="rId37"/>
    <p:sldId id="293" r:id="rId38"/>
    <p:sldId id="295" r:id="rId39"/>
  </p:sldIdLst>
  <p:sldSz cx="1429385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62" autoAdjust="0"/>
    <p:restoredTop sz="94660"/>
  </p:normalViewPr>
  <p:slideViewPr>
    <p:cSldViewPr>
      <p:cViewPr varScale="1">
        <p:scale>
          <a:sx n="64" d="100"/>
          <a:sy n="64" d="100"/>
        </p:scale>
        <p:origin x="-444" y="-102"/>
      </p:cViewPr>
      <p:guideLst>
        <p:guide orient="horz" pos="2160"/>
        <p:guide pos="4504"/>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698985-CCF9-4129-A98C-0AD37B625BB9}" type="datetimeFigureOut">
              <a:rPr lang="en-US" smtClean="0"/>
              <a:pPr/>
              <a:t>11/19/2020</a:t>
            </a:fld>
            <a:endParaRPr lang="en-US"/>
          </a:p>
        </p:txBody>
      </p:sp>
      <p:sp>
        <p:nvSpPr>
          <p:cNvPr id="4" name="Slide Image Placeholder 3"/>
          <p:cNvSpPr>
            <a:spLocks noGrp="1" noRot="1" noChangeAspect="1"/>
          </p:cNvSpPr>
          <p:nvPr>
            <p:ph type="sldImg" idx="2"/>
          </p:nvPr>
        </p:nvSpPr>
        <p:spPr>
          <a:xfrm>
            <a:off x="-144463" y="685800"/>
            <a:ext cx="7146926"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594E10F-14B6-436B-A242-2B888F076AF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594E10F-14B6-436B-A242-2B888F076AFE}" type="slidenum">
              <a:rPr lang="en-US" smtClean="0"/>
              <a:pPr/>
              <a:t>31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72043" y="2130435"/>
            <a:ext cx="12149774"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2144083" y="3886200"/>
            <a:ext cx="10005695"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60E9B69-E557-4479-8ACA-A92A83AE1038}" type="datetimeFigureOut">
              <a:rPr lang="en-US" smtClean="0"/>
              <a:pPr/>
              <a:t>11/19/2020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A2D229A-6FC6-4F77-9CF4-640152B15BA7}"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0E9B69-E557-4479-8ACA-A92A83AE1038}" type="datetimeFigureOut">
              <a:rPr lang="en-US" smtClean="0"/>
              <a:pPr/>
              <a:t>11/19/2020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A2D229A-6FC6-4F77-9CF4-640152B15BA7}"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3044" y="274643"/>
            <a:ext cx="3216119"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14697" y="274643"/>
            <a:ext cx="9410117"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0E9B69-E557-4479-8ACA-A92A83AE1038}" type="datetimeFigureOut">
              <a:rPr lang="en-US" smtClean="0"/>
              <a:pPr/>
              <a:t>11/19/2020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A2D229A-6FC6-4F77-9CF4-640152B15BA7}"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60E9B69-E557-4479-8ACA-A92A83AE1038}" type="datetimeFigureOut">
              <a:rPr lang="en-US" smtClean="0"/>
              <a:pPr/>
              <a:t>11/19/2020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A2D229A-6FC6-4F77-9CF4-640152B15BA7}"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17" y="4406910"/>
            <a:ext cx="12149774"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129117" y="2906713"/>
            <a:ext cx="12149774"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0E9B69-E557-4479-8ACA-A92A83AE1038}" type="datetimeFigureOut">
              <a:rPr lang="en-US" smtClean="0"/>
              <a:pPr/>
              <a:t>11/19/2020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A2D229A-6FC6-4F77-9CF4-640152B15BA7}"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14695" y="1600204"/>
            <a:ext cx="631311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266046" y="1600204"/>
            <a:ext cx="631311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60E9B69-E557-4479-8ACA-A92A83AE1038}" type="datetimeFigureOut">
              <a:rPr lang="en-US" smtClean="0"/>
              <a:pPr/>
              <a:t>11/19/2020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A2D229A-6FC6-4F77-9CF4-640152B15BA7}"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14695" y="1535113"/>
            <a:ext cx="6315599"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14695" y="2174875"/>
            <a:ext cx="6315599"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261083" y="1535113"/>
            <a:ext cx="631808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261083" y="2174875"/>
            <a:ext cx="631808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60E9B69-E557-4479-8ACA-A92A83AE1038}" type="datetimeFigureOut">
              <a:rPr lang="en-US" smtClean="0"/>
              <a:pPr/>
              <a:t>11/19/2020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A2D229A-6FC6-4F77-9CF4-640152B15BA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60E9B69-E557-4479-8ACA-A92A83AE1038}" type="datetimeFigureOut">
              <a:rPr lang="en-US" smtClean="0"/>
              <a:pPr/>
              <a:t>11/19/2020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A2D229A-6FC6-4F77-9CF4-640152B15BA7}"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0E9B69-E557-4479-8ACA-A92A83AE1038}" type="datetimeFigureOut">
              <a:rPr lang="en-US" smtClean="0"/>
              <a:pPr/>
              <a:t>11/19/2020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A2D229A-6FC6-4F77-9CF4-640152B15BA7}"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4695" y="273050"/>
            <a:ext cx="4702580"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588500" y="273054"/>
            <a:ext cx="799065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4695" y="1435103"/>
            <a:ext cx="470258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0E9B69-E557-4479-8ACA-A92A83AE1038}" type="datetimeFigureOut">
              <a:rPr lang="en-US" smtClean="0"/>
              <a:pPr/>
              <a:t>11/19/2020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A2D229A-6FC6-4F77-9CF4-640152B15BA7}"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01697" y="4800600"/>
            <a:ext cx="857631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801697" y="612775"/>
            <a:ext cx="857631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801697" y="5367338"/>
            <a:ext cx="857631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60E9B69-E557-4479-8ACA-A92A83AE1038}" type="datetimeFigureOut">
              <a:rPr lang="en-US" smtClean="0"/>
              <a:pPr/>
              <a:t>11/19/2020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A2D229A-6FC6-4F77-9CF4-640152B15BA7}"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14699" y="274638"/>
            <a:ext cx="12864465"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14699" y="1600204"/>
            <a:ext cx="12864465"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14694" y="6356360"/>
            <a:ext cx="3335232"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E9B69-E557-4479-8ACA-A92A83AE1038}" type="datetimeFigureOut">
              <a:rPr lang="en-US" smtClean="0"/>
              <a:pPr/>
              <a:t>11/19/2020</a:t>
            </a:fld>
            <a:endParaRPr lang="en-US" dirty="0"/>
          </a:p>
        </p:txBody>
      </p:sp>
      <p:sp>
        <p:nvSpPr>
          <p:cNvPr id="5" name="Footer Placeholder 4"/>
          <p:cNvSpPr>
            <a:spLocks noGrp="1"/>
          </p:cNvSpPr>
          <p:nvPr>
            <p:ph type="ftr" sz="quarter" idx="3"/>
          </p:nvPr>
        </p:nvSpPr>
        <p:spPr>
          <a:xfrm>
            <a:off x="4883741" y="6356360"/>
            <a:ext cx="452638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43928" y="6356360"/>
            <a:ext cx="333523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D229A-6FC6-4F77-9CF4-640152B15BA7}"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ijert.org/cf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88536" y="1142984"/>
            <a:ext cx="12233280" cy="2457470"/>
          </a:xfrm>
        </p:spPr>
        <p:txBody>
          <a:bodyPr>
            <a:normAutofit/>
          </a:bodyPr>
          <a:lstStyle/>
          <a:p>
            <a:r>
              <a:rPr lang="en-US" sz="2500" b="1" dirty="0">
                <a:latin typeface="Times New Roman" pitchFamily="18" charset="0"/>
                <a:cs typeface="Times New Roman" pitchFamily="18" charset="0"/>
              </a:rPr>
              <a:t>ASSESSMENT OF URBAN SPATIAL GROWTH FOR TRICHY DISTRICT, </a:t>
            </a:r>
            <a:r>
              <a:rPr lang="en-US" sz="2500" b="1" dirty="0" smtClean="0">
                <a:latin typeface="Times New Roman" pitchFamily="18" charset="0"/>
                <a:cs typeface="Times New Roman" pitchFamily="18" charset="0"/>
              </a:rPr>
              <a:t>TAMINADU,INDIA </a:t>
            </a:r>
            <a:r>
              <a:rPr lang="en-US" sz="2500" b="1" dirty="0">
                <a:latin typeface="Times New Roman" pitchFamily="18" charset="0"/>
                <a:cs typeface="Times New Roman" pitchFamily="18" charset="0"/>
              </a:rPr>
              <a:t>FOR BETTER SOLID WASTE MANAGEMENT USING GEOSPATIAL TECHNIQUES</a:t>
            </a:r>
            <a:r>
              <a:rPr lang="en-US" sz="2400" dirty="0">
                <a:latin typeface="Times New Roman" pitchFamily="18" charset="0"/>
                <a:cs typeface="Times New Roman" pitchFamily="18" charset="0"/>
              </a:rPr>
              <a:t/>
            </a:r>
            <a:br>
              <a:rPr lang="en-US" sz="2400" dirty="0">
                <a:latin typeface="Times New Roman" pitchFamily="18" charset="0"/>
                <a:cs typeface="Times New Roman" pitchFamily="18" charset="0"/>
              </a:rPr>
            </a:br>
            <a:endParaRPr lang="en-US" dirty="0"/>
          </a:p>
        </p:txBody>
      </p:sp>
      <p:sp>
        <p:nvSpPr>
          <p:cNvPr id="5" name="Subtitle 4"/>
          <p:cNvSpPr>
            <a:spLocks noGrp="1"/>
          </p:cNvSpPr>
          <p:nvPr>
            <p:ph type="subTitle" idx="1"/>
          </p:nvPr>
        </p:nvSpPr>
        <p:spPr>
          <a:xfrm>
            <a:off x="2144083" y="3786190"/>
            <a:ext cx="10005695" cy="1852610"/>
          </a:xfrm>
        </p:spPr>
        <p:txBody>
          <a:bodyPr>
            <a:normAutofit fontScale="92500" lnSpcReduction="20000"/>
          </a:bodyPr>
          <a:lstStyle/>
          <a:p>
            <a:r>
              <a:rPr lang="en-US" dirty="0" smtClean="0">
                <a:solidFill>
                  <a:schemeClr val="tx1"/>
                </a:solidFill>
                <a:latin typeface="Times New Roman" pitchFamily="18" charset="0"/>
                <a:cs typeface="Times New Roman" pitchFamily="18" charset="0"/>
              </a:rPr>
              <a:t>Presented by</a:t>
            </a:r>
          </a:p>
          <a:p>
            <a:r>
              <a:rPr lang="en-US" dirty="0" smtClean="0">
                <a:solidFill>
                  <a:schemeClr val="tx1"/>
                </a:solidFill>
                <a:latin typeface="Times New Roman" pitchFamily="18" charset="0"/>
                <a:cs typeface="Times New Roman" pitchFamily="18" charset="0"/>
              </a:rPr>
              <a:t>G.MEENATCHI</a:t>
            </a:r>
          </a:p>
          <a:p>
            <a:r>
              <a:rPr lang="en-US" dirty="0" smtClean="0">
                <a:solidFill>
                  <a:schemeClr val="tx1"/>
                </a:solidFill>
                <a:latin typeface="Times New Roman" pitchFamily="18" charset="0"/>
                <a:cs typeface="Times New Roman" pitchFamily="18" charset="0"/>
              </a:rPr>
              <a:t>Department of remote sensing</a:t>
            </a:r>
          </a:p>
          <a:p>
            <a:r>
              <a:rPr lang="en-US" dirty="0" smtClean="0">
                <a:solidFill>
                  <a:schemeClr val="tx1"/>
                </a:solidFill>
                <a:latin typeface="Times New Roman" pitchFamily="18" charset="0"/>
                <a:cs typeface="Times New Roman" pitchFamily="18" charset="0"/>
              </a:rPr>
              <a:t>Bharathidasan University, Trichy, Tamilnadu, India</a:t>
            </a:r>
            <a:endParaRPr lang="en-US" dirty="0" smtClean="0">
              <a:latin typeface="Times New Roman" pitchFamily="18" charset="0"/>
              <a:cs typeface="Times New Roman" pitchFamily="18" charset="0"/>
            </a:endParaRPr>
          </a:p>
          <a:p>
            <a:endParaRPr lang="en-US" dirty="0"/>
          </a:p>
        </p:txBody>
      </p:sp>
      <p:pic>
        <p:nvPicPr>
          <p:cNvPr id="1026" name="Picture 2"/>
          <p:cNvPicPr>
            <a:picLocks noChangeAspect="1" noChangeArrowheads="1"/>
          </p:cNvPicPr>
          <p:nvPr/>
        </p:nvPicPr>
        <p:blipFill>
          <a:blip r:embed="rId2"/>
          <a:srcRect/>
          <a:stretch>
            <a:fillRect/>
          </a:stretch>
        </p:blipFill>
        <p:spPr bwMode="auto">
          <a:xfrm>
            <a:off x="3176385" y="4357700"/>
            <a:ext cx="1185489" cy="88197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14291"/>
            <a:ext cx="12864630" cy="642941"/>
          </a:xfrm>
        </p:spPr>
        <p:txBody>
          <a:bodyPr>
            <a:normAutofit/>
          </a:bodyPr>
          <a:lstStyle/>
          <a:p>
            <a:r>
              <a:rPr lang="en-US" sz="3200" dirty="0" smtClean="0"/>
              <a:t>LANDUSE AND LAND COVER MAP</a:t>
            </a:r>
            <a:endParaRPr lang="en-US" sz="3200" dirty="0"/>
          </a:p>
        </p:txBody>
      </p:sp>
      <p:pic>
        <p:nvPicPr>
          <p:cNvPr id="17410" name="Picture 2" descr="C:\Users\Meenu Ganesh\Downloads\Mini Project\LULC 1997.jpg"/>
          <p:cNvPicPr>
            <a:picLocks noChangeAspect="1" noChangeArrowheads="1"/>
          </p:cNvPicPr>
          <p:nvPr/>
        </p:nvPicPr>
        <p:blipFill>
          <a:blip r:embed="rId2" cstate="print"/>
          <a:srcRect/>
          <a:stretch>
            <a:fillRect/>
          </a:stretch>
        </p:blipFill>
        <p:spPr bwMode="auto">
          <a:xfrm>
            <a:off x="788943" y="857232"/>
            <a:ext cx="6028456" cy="5643602"/>
          </a:xfrm>
          <a:prstGeom prst="rect">
            <a:avLst/>
          </a:prstGeom>
          <a:noFill/>
        </p:spPr>
      </p:pic>
      <p:pic>
        <p:nvPicPr>
          <p:cNvPr id="17411" name="Picture 3" descr="C:\Users\Meenu Ganesh\Downloads\Mini Project\LULC 2007.jpg"/>
          <p:cNvPicPr>
            <a:picLocks noChangeAspect="1" noChangeArrowheads="1"/>
          </p:cNvPicPr>
          <p:nvPr/>
        </p:nvPicPr>
        <p:blipFill>
          <a:blip r:embed="rId3" cstate="print"/>
          <a:srcRect/>
          <a:stretch>
            <a:fillRect/>
          </a:stretch>
        </p:blipFill>
        <p:spPr bwMode="auto">
          <a:xfrm>
            <a:off x="7146925" y="928670"/>
            <a:ext cx="6286544" cy="5286412"/>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Meenu Ganesh\Downloads\Mini Project\LULC 2019.jpg"/>
          <p:cNvPicPr>
            <a:picLocks noChangeAspect="1" noChangeArrowheads="1"/>
          </p:cNvPicPr>
          <p:nvPr/>
        </p:nvPicPr>
        <p:blipFill>
          <a:blip r:embed="rId2" cstate="print"/>
          <a:srcRect/>
          <a:stretch>
            <a:fillRect/>
          </a:stretch>
        </p:blipFill>
        <p:spPr bwMode="auto">
          <a:xfrm>
            <a:off x="4146529" y="214290"/>
            <a:ext cx="6215106" cy="6215106"/>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43" y="0"/>
            <a:ext cx="12864465" cy="928670"/>
          </a:xfrm>
        </p:spPr>
        <p:txBody>
          <a:bodyPr>
            <a:normAutofit/>
          </a:bodyPr>
          <a:lstStyle/>
          <a:p>
            <a:r>
              <a:rPr lang="en-US" sz="3600" dirty="0" smtClean="0">
                <a:latin typeface="Times New Roman" pitchFamily="18" charset="0"/>
                <a:cs typeface="Times New Roman" pitchFamily="18" charset="0"/>
              </a:rPr>
              <a:t>Temporal Changes in LULC</a:t>
            </a:r>
            <a:endParaRPr lang="en-US" sz="3600" dirty="0">
              <a:latin typeface="Times New Roman" pitchFamily="18" charset="0"/>
              <a:cs typeface="Times New Roman" pitchFamily="18" charset="0"/>
            </a:endParaRPr>
          </a:p>
        </p:txBody>
      </p:sp>
      <p:graphicFrame>
        <p:nvGraphicFramePr>
          <p:cNvPr id="18" name="Table 17"/>
          <p:cNvGraphicFramePr>
            <a:graphicFrameLocks noGrp="1"/>
          </p:cNvGraphicFramePr>
          <p:nvPr/>
        </p:nvGraphicFramePr>
        <p:xfrm>
          <a:off x="788943" y="928671"/>
          <a:ext cx="6000791" cy="5884545"/>
        </p:xfrm>
        <a:graphic>
          <a:graphicData uri="http://schemas.openxmlformats.org/drawingml/2006/table">
            <a:tbl>
              <a:tblPr firstRow="1" bandRow="1">
                <a:tableStyleId>{22838BEF-8BB2-4498-84A7-C5851F593DF1}</a:tableStyleId>
              </a:tblPr>
              <a:tblGrid>
                <a:gridCol w="2004313"/>
                <a:gridCol w="534479"/>
                <a:gridCol w="1708225"/>
                <a:gridCol w="1753774"/>
              </a:tblGrid>
              <a:tr h="514104">
                <a:tc rowSpan="2">
                  <a:txBody>
                    <a:bodyPr/>
                    <a:lstStyle/>
                    <a:p>
                      <a:pPr algn="ctr" fontAlgn="b">
                        <a:lnSpc>
                          <a:spcPct val="200000"/>
                        </a:lnSpc>
                      </a:pPr>
                      <a:r>
                        <a:rPr lang="en-US" sz="1400" u="none" strike="noStrike" dirty="0" smtClean="0"/>
                        <a:t>FEATURES</a:t>
                      </a:r>
                      <a:endParaRPr lang="en-US" sz="1400" b="1" i="0" u="none" strike="noStrike" dirty="0">
                        <a:solidFill>
                          <a:srgbClr val="000000"/>
                        </a:solidFill>
                        <a:latin typeface="Times New Roman" pitchFamily="18" charset="0"/>
                        <a:cs typeface="Times New Roman" pitchFamily="18" charset="0"/>
                      </a:endParaRPr>
                    </a:p>
                  </a:txBody>
                  <a:tcPr marL="9525" marR="9525" marT="9525" marB="0" anchor="b"/>
                </a:tc>
                <a:tc gridSpan="3">
                  <a:txBody>
                    <a:bodyPr/>
                    <a:lstStyle/>
                    <a:p>
                      <a:pPr algn="ctr" fontAlgn="b">
                        <a:lnSpc>
                          <a:spcPct val="250000"/>
                        </a:lnSpc>
                      </a:pPr>
                      <a:r>
                        <a:rPr lang="en-US" sz="1400" b="0" i="0" u="none" strike="noStrike" dirty="0" smtClean="0">
                          <a:solidFill>
                            <a:srgbClr val="000000"/>
                          </a:solidFill>
                          <a:latin typeface="Times New Roman" pitchFamily="18" charset="0"/>
                          <a:cs typeface="Times New Roman" pitchFamily="18" charset="0"/>
                        </a:rPr>
                        <a:t>Area in sq.km</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hMerge="1">
                  <a:txBody>
                    <a:bodyPr/>
                    <a:lstStyle/>
                    <a:p>
                      <a:pPr algn="ctr" fontAlgn="b">
                        <a:lnSpc>
                          <a:spcPct val="250000"/>
                        </a:lnSpc>
                      </a:pP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hMerge="1">
                  <a:txBody>
                    <a:bodyPr/>
                    <a:lstStyle/>
                    <a:p>
                      <a:pPr algn="ctr" fontAlgn="b">
                        <a:lnSpc>
                          <a:spcPct val="250000"/>
                        </a:lnSpc>
                      </a:pP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r>
              <a:tr h="514104">
                <a:tc vMerge="1">
                  <a:txBody>
                    <a:bodyPr/>
                    <a:lstStyle/>
                    <a:p>
                      <a:endParaRPr lang="en-US"/>
                    </a:p>
                  </a:txBody>
                  <a:tcPr/>
                </a:tc>
                <a:tc>
                  <a:txBody>
                    <a:bodyPr/>
                    <a:lstStyle/>
                    <a:p>
                      <a:pPr algn="ctr" fontAlgn="b">
                        <a:lnSpc>
                          <a:spcPct val="250000"/>
                        </a:lnSpc>
                      </a:pPr>
                      <a:r>
                        <a:rPr lang="en-US" sz="1400" b="0" i="0" u="none" strike="noStrike" dirty="0" smtClean="0">
                          <a:solidFill>
                            <a:srgbClr val="000000"/>
                          </a:solidFill>
                          <a:latin typeface="Times New Roman" pitchFamily="18" charset="0"/>
                          <a:cs typeface="Times New Roman" pitchFamily="18" charset="0"/>
                        </a:rPr>
                        <a:t>1997</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50000"/>
                        </a:lnSpc>
                      </a:pPr>
                      <a:r>
                        <a:rPr lang="en-US" sz="1400" b="0" i="0" u="none" strike="noStrike" dirty="0" smtClean="0">
                          <a:solidFill>
                            <a:srgbClr val="000000"/>
                          </a:solidFill>
                          <a:latin typeface="Times New Roman" pitchFamily="18" charset="0"/>
                          <a:cs typeface="Times New Roman" pitchFamily="18" charset="0"/>
                        </a:rPr>
                        <a:t>2007</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50000"/>
                        </a:lnSpc>
                      </a:pPr>
                      <a:r>
                        <a:rPr lang="en-US" sz="1400" b="0" i="0" u="none" strike="noStrike" dirty="0" smtClean="0">
                          <a:solidFill>
                            <a:srgbClr val="000000"/>
                          </a:solidFill>
                          <a:latin typeface="Times New Roman" pitchFamily="18" charset="0"/>
                          <a:cs typeface="Times New Roman" pitchFamily="18" charset="0"/>
                        </a:rPr>
                        <a:t>2019</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r>
              <a:tr h="413087">
                <a:tc>
                  <a:txBody>
                    <a:bodyPr/>
                    <a:lstStyle/>
                    <a:p>
                      <a:pPr algn="ctr" fontAlgn="b">
                        <a:lnSpc>
                          <a:spcPct val="200000"/>
                        </a:lnSpc>
                      </a:pPr>
                      <a:r>
                        <a:rPr lang="en-US" sz="1400" u="none" strike="noStrike" dirty="0"/>
                        <a:t>Canal</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dirty="0"/>
                        <a:t>1.5</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a:t>1.5</a:t>
                      </a:r>
                      <a:endParaRPr lang="en-US" sz="1400" b="0" i="0" u="none" strike="noStrike">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a:t>1</a:t>
                      </a:r>
                      <a:endParaRPr lang="en-US" sz="1400" b="0" i="0" u="none" strike="noStrike">
                        <a:solidFill>
                          <a:srgbClr val="000000"/>
                        </a:solidFill>
                        <a:latin typeface="Times New Roman" pitchFamily="18" charset="0"/>
                        <a:cs typeface="Times New Roman" pitchFamily="18" charset="0"/>
                      </a:endParaRPr>
                    </a:p>
                  </a:txBody>
                  <a:tcPr marL="9525" marR="9525" marT="9525" marB="0" anchor="b"/>
                </a:tc>
              </a:tr>
              <a:tr h="413087">
                <a:tc>
                  <a:txBody>
                    <a:bodyPr/>
                    <a:lstStyle/>
                    <a:p>
                      <a:pPr algn="ctr" fontAlgn="b">
                        <a:lnSpc>
                          <a:spcPct val="200000"/>
                        </a:lnSpc>
                      </a:pPr>
                      <a:r>
                        <a:rPr lang="en-US" sz="1400" u="none" strike="noStrike" dirty="0"/>
                        <a:t>Crop Land</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dirty="0"/>
                        <a:t>8.5</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dirty="0"/>
                        <a:t>7</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a:t>5</a:t>
                      </a:r>
                      <a:endParaRPr lang="en-US" sz="1400" b="0" i="0" u="none" strike="noStrike">
                        <a:solidFill>
                          <a:srgbClr val="000000"/>
                        </a:solidFill>
                        <a:latin typeface="Times New Roman" pitchFamily="18" charset="0"/>
                        <a:cs typeface="Times New Roman" pitchFamily="18" charset="0"/>
                      </a:endParaRPr>
                    </a:p>
                  </a:txBody>
                  <a:tcPr marL="9525" marR="9525" marT="9525" marB="0" anchor="b"/>
                </a:tc>
              </a:tr>
              <a:tr h="413087">
                <a:tc>
                  <a:txBody>
                    <a:bodyPr/>
                    <a:lstStyle/>
                    <a:p>
                      <a:pPr algn="ctr" fontAlgn="b">
                        <a:lnSpc>
                          <a:spcPct val="200000"/>
                        </a:lnSpc>
                      </a:pPr>
                      <a:r>
                        <a:rPr lang="en-US" sz="1400" u="none" strike="noStrike" dirty="0"/>
                        <a:t>Fallow Land</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a:t>25</a:t>
                      </a:r>
                      <a:endParaRPr lang="en-US" sz="1400" b="0" i="0" u="none" strike="noStrike">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dirty="0"/>
                        <a:t>20</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a:t>18</a:t>
                      </a:r>
                      <a:endParaRPr lang="en-US" sz="1400" b="0" i="0" u="none" strike="noStrike">
                        <a:solidFill>
                          <a:srgbClr val="000000"/>
                        </a:solidFill>
                        <a:latin typeface="Times New Roman" pitchFamily="18" charset="0"/>
                        <a:cs typeface="Times New Roman" pitchFamily="18" charset="0"/>
                      </a:endParaRPr>
                    </a:p>
                  </a:txBody>
                  <a:tcPr marL="9525" marR="9525" marT="9525" marB="0" anchor="b"/>
                </a:tc>
              </a:tr>
              <a:tr h="413087">
                <a:tc>
                  <a:txBody>
                    <a:bodyPr/>
                    <a:lstStyle/>
                    <a:p>
                      <a:pPr algn="ctr" fontAlgn="b">
                        <a:lnSpc>
                          <a:spcPct val="200000"/>
                        </a:lnSpc>
                      </a:pPr>
                      <a:r>
                        <a:rPr lang="en-US" sz="1400" u="none" strike="noStrike" dirty="0"/>
                        <a:t>Land With out Scrub</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a:t>25</a:t>
                      </a:r>
                      <a:endParaRPr lang="en-US" sz="1400" b="0" i="0" u="none" strike="noStrike">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dirty="0"/>
                        <a:t>23</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dirty="0"/>
                        <a:t>19</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r>
              <a:tr h="413087">
                <a:tc>
                  <a:txBody>
                    <a:bodyPr/>
                    <a:lstStyle/>
                    <a:p>
                      <a:pPr algn="ctr" fontAlgn="b">
                        <a:lnSpc>
                          <a:spcPct val="200000"/>
                        </a:lnSpc>
                      </a:pPr>
                      <a:r>
                        <a:rPr lang="en-US" sz="1400" u="none" strike="noStrike" dirty="0"/>
                        <a:t>Land With Scrub</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a:t>23</a:t>
                      </a:r>
                      <a:endParaRPr lang="en-US" sz="1400" b="0" i="0" u="none" strike="noStrike">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dirty="0"/>
                        <a:t>20</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dirty="0"/>
                        <a:t>15</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r>
              <a:tr h="413087">
                <a:tc>
                  <a:txBody>
                    <a:bodyPr/>
                    <a:lstStyle/>
                    <a:p>
                      <a:pPr algn="ctr" fontAlgn="b">
                        <a:lnSpc>
                          <a:spcPct val="200000"/>
                        </a:lnSpc>
                      </a:pPr>
                      <a:r>
                        <a:rPr lang="en-US" sz="1400" u="none" strike="noStrike" dirty="0"/>
                        <a:t>Plantation</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dirty="0"/>
                        <a:t>15</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a:t>10</a:t>
                      </a:r>
                      <a:endParaRPr lang="en-US" sz="1400" b="0" i="0" u="none" strike="noStrike">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dirty="0"/>
                        <a:t>8</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r>
              <a:tr h="413087">
                <a:tc>
                  <a:txBody>
                    <a:bodyPr/>
                    <a:lstStyle/>
                    <a:p>
                      <a:pPr algn="ctr" fontAlgn="b">
                        <a:lnSpc>
                          <a:spcPct val="200000"/>
                        </a:lnSpc>
                      </a:pPr>
                      <a:r>
                        <a:rPr lang="en-US" sz="1400" u="none" strike="noStrike"/>
                        <a:t>River</a:t>
                      </a:r>
                      <a:endParaRPr lang="en-US" sz="1400" b="0" i="0" u="none" strike="noStrike">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dirty="0"/>
                        <a:t>15</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a:t>15</a:t>
                      </a:r>
                      <a:endParaRPr lang="en-US" sz="1400" b="0" i="0" u="none" strike="noStrike">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dirty="0"/>
                        <a:t>14.5</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r>
              <a:tr h="413087">
                <a:tc>
                  <a:txBody>
                    <a:bodyPr/>
                    <a:lstStyle/>
                    <a:p>
                      <a:pPr algn="ctr" fontAlgn="b">
                        <a:lnSpc>
                          <a:spcPct val="200000"/>
                        </a:lnSpc>
                      </a:pPr>
                      <a:r>
                        <a:rPr lang="en-US" sz="1400" u="none" strike="noStrike"/>
                        <a:t>Rural Area</a:t>
                      </a:r>
                      <a:endParaRPr lang="en-US" sz="1400" b="0" i="0" u="none" strike="noStrike">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dirty="0"/>
                        <a:t>10</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a:t>16.5</a:t>
                      </a:r>
                      <a:endParaRPr lang="en-US" sz="1400" b="0" i="0" u="none" strike="noStrike">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dirty="0"/>
                        <a:t>20</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r>
              <a:tr h="413087">
                <a:tc>
                  <a:txBody>
                    <a:bodyPr/>
                    <a:lstStyle/>
                    <a:p>
                      <a:pPr algn="ctr" fontAlgn="b">
                        <a:lnSpc>
                          <a:spcPct val="200000"/>
                        </a:lnSpc>
                      </a:pPr>
                      <a:r>
                        <a:rPr lang="en-US" sz="1400" u="none" strike="noStrike"/>
                        <a:t>Tank</a:t>
                      </a:r>
                      <a:endParaRPr lang="en-US" sz="1400" b="0" i="0" u="none" strike="noStrike">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dirty="0"/>
                        <a:t>1</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dirty="0"/>
                        <a:t>1</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dirty="0"/>
                        <a:t>0.5</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r>
              <a:tr h="413087">
                <a:tc>
                  <a:txBody>
                    <a:bodyPr/>
                    <a:lstStyle/>
                    <a:p>
                      <a:pPr algn="ctr" fontAlgn="b">
                        <a:lnSpc>
                          <a:spcPct val="200000"/>
                        </a:lnSpc>
                      </a:pPr>
                      <a:r>
                        <a:rPr lang="en-US" sz="1400" u="none" strike="noStrike"/>
                        <a:t>Urban Area</a:t>
                      </a:r>
                      <a:endParaRPr lang="en-US" sz="1400" b="0" i="0" u="none" strike="noStrike">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a:t>20</a:t>
                      </a:r>
                      <a:endParaRPr lang="en-US" sz="1400" b="0" i="0" u="none" strike="noStrike">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dirty="0"/>
                        <a:t>30</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dirty="0"/>
                        <a:t>43</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r>
              <a:tr h="413087">
                <a:tc>
                  <a:txBody>
                    <a:bodyPr/>
                    <a:lstStyle/>
                    <a:p>
                      <a:pPr algn="ctr" fontAlgn="b">
                        <a:lnSpc>
                          <a:spcPct val="200000"/>
                        </a:lnSpc>
                      </a:pPr>
                      <a:r>
                        <a:rPr lang="en-US" sz="1400" u="none" strike="noStrike" dirty="0"/>
                        <a:t>Grand Total</a:t>
                      </a:r>
                      <a:endParaRPr lang="en-US" sz="1400" b="1" i="0" u="none" strike="noStrike" dirty="0">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a:t>144</a:t>
                      </a:r>
                      <a:endParaRPr lang="en-US" sz="1400" b="0" i="0" u="none" strike="noStrike">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dirty="0"/>
                        <a:t>144</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c>
                  <a:txBody>
                    <a:bodyPr/>
                    <a:lstStyle/>
                    <a:p>
                      <a:pPr algn="ctr" fontAlgn="b">
                        <a:lnSpc>
                          <a:spcPct val="200000"/>
                        </a:lnSpc>
                      </a:pPr>
                      <a:r>
                        <a:rPr lang="en-US" sz="1400" u="none" strike="noStrike" dirty="0"/>
                        <a:t>144</a:t>
                      </a:r>
                      <a:endParaRPr lang="en-US" sz="1400" b="0" i="0" u="none" strike="noStrike" dirty="0">
                        <a:solidFill>
                          <a:srgbClr val="000000"/>
                        </a:solidFill>
                        <a:latin typeface="Times New Roman" pitchFamily="18" charset="0"/>
                        <a:cs typeface="Times New Roman" pitchFamily="18" charset="0"/>
                      </a:endParaRPr>
                    </a:p>
                  </a:txBody>
                  <a:tcPr marL="9525" marR="9525" marT="9525" marB="0" anchor="b"/>
                </a:tc>
              </a:tr>
            </a:tbl>
          </a:graphicData>
        </a:graphic>
      </p:graphicFrame>
      <p:pic>
        <p:nvPicPr>
          <p:cNvPr id="19458" name="Picture 2" descr="C:\Users\Meenu Ganesh\Downloads\Capture.JPG"/>
          <p:cNvPicPr>
            <a:picLocks noChangeAspect="1" noChangeArrowheads="1"/>
          </p:cNvPicPr>
          <p:nvPr/>
        </p:nvPicPr>
        <p:blipFill>
          <a:blip r:embed="rId2"/>
          <a:srcRect/>
          <a:stretch>
            <a:fillRect/>
          </a:stretch>
        </p:blipFill>
        <p:spPr bwMode="auto">
          <a:xfrm>
            <a:off x="7575553" y="1785926"/>
            <a:ext cx="5786479" cy="3106426"/>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655" y="214290"/>
            <a:ext cx="12654636" cy="1143008"/>
          </a:xfrm>
        </p:spPr>
        <p:txBody>
          <a:bodyPr>
            <a:normAutofit fontScale="90000"/>
          </a:bodyPr>
          <a:lstStyle/>
          <a:p>
            <a:r>
              <a:rPr lang="en-US" sz="3100" dirty="0" smtClean="0">
                <a:latin typeface="Times New Roman" pitchFamily="18" charset="0"/>
                <a:cs typeface="Times New Roman" pitchFamily="18" charset="0"/>
              </a:rPr>
              <a:t>NORMALISED DIFFERENCE VEGETATION INDEX (NDVI)</a:t>
            </a:r>
            <a:r>
              <a:rPr lang="en-US" dirty="0" smtClean="0"/>
              <a:t/>
            </a:r>
            <a:br>
              <a:rPr lang="en-US" dirty="0" smtClean="0"/>
            </a:br>
            <a:endParaRPr lang="en-US" dirty="0"/>
          </a:p>
        </p:txBody>
      </p:sp>
      <p:pic>
        <p:nvPicPr>
          <p:cNvPr id="2051" name="Picture 3"/>
          <p:cNvPicPr>
            <a:picLocks noGrp="1" noChangeAspect="1" noChangeArrowheads="1"/>
          </p:cNvPicPr>
          <p:nvPr>
            <p:ph idx="1"/>
          </p:nvPr>
        </p:nvPicPr>
        <p:blipFill>
          <a:blip r:embed="rId2"/>
          <a:srcRect/>
          <a:stretch>
            <a:fillRect/>
          </a:stretch>
        </p:blipFill>
        <p:spPr bwMode="auto">
          <a:xfrm>
            <a:off x="4839316" y="4143356"/>
            <a:ext cx="6350538" cy="2714644"/>
          </a:xfrm>
          <a:prstGeom prst="rect">
            <a:avLst/>
          </a:prstGeom>
          <a:noFill/>
          <a:ln w="9525">
            <a:noFill/>
            <a:miter lim="800000"/>
            <a:headEnd/>
            <a:tailEnd/>
          </a:ln>
          <a:effectLst/>
        </p:spPr>
      </p:pic>
      <p:sp>
        <p:nvSpPr>
          <p:cNvPr id="6" name="Rectangle 5"/>
          <p:cNvSpPr/>
          <p:nvPr/>
        </p:nvSpPr>
        <p:spPr>
          <a:xfrm>
            <a:off x="670729" y="928670"/>
            <a:ext cx="10048418" cy="3416320"/>
          </a:xfrm>
          <a:prstGeom prst="rect">
            <a:avLst/>
          </a:prstGeom>
        </p:spPr>
        <p:txBody>
          <a:bodyPr wrap="square">
            <a:spAutoFit/>
          </a:bodyPr>
          <a:lstStyle/>
          <a:p>
            <a:pPr algn="just">
              <a:buNone/>
            </a:pPr>
            <a:r>
              <a:rPr lang="en-US" sz="2400" dirty="0" smtClean="0">
                <a:latin typeface="Times New Roman" pitchFamily="18" charset="0"/>
                <a:cs typeface="Times New Roman" pitchFamily="18" charset="0"/>
              </a:rPr>
              <a:t>Normalized Difference Vegetation Index (NDVI) quantifies vegetation by measuring the difference between near-infrared (which vegetation strongly reflects) and red light (which vegetation absorbs). </a:t>
            </a:r>
          </a:p>
          <a:p>
            <a:pPr algn="just">
              <a:buNone/>
            </a:pPr>
            <a:r>
              <a:rPr lang="en-US" sz="2400" dirty="0" smtClean="0">
                <a:latin typeface="Times New Roman" pitchFamily="18" charset="0"/>
                <a:cs typeface="Times New Roman" pitchFamily="18" charset="0"/>
              </a:rPr>
              <a:t>                                                        (NIR - Red) </a:t>
            </a:r>
          </a:p>
          <a:p>
            <a:pPr algn="just">
              <a:buNone/>
            </a:pPr>
            <a:r>
              <a:rPr lang="en-US" sz="2400" dirty="0" smtClean="0">
                <a:latin typeface="Times New Roman" pitchFamily="18" charset="0"/>
                <a:cs typeface="Times New Roman" pitchFamily="18" charset="0"/>
              </a:rPr>
              <a:t>                                         NDVI = ----------------- </a:t>
            </a:r>
          </a:p>
          <a:p>
            <a:pPr algn="just">
              <a:buNone/>
            </a:pPr>
            <a:r>
              <a:rPr lang="en-US" sz="2400" dirty="0" smtClean="0">
                <a:latin typeface="Times New Roman" pitchFamily="18" charset="0"/>
                <a:cs typeface="Times New Roman" pitchFamily="18" charset="0"/>
              </a:rPr>
              <a:t>                                                        (NIR + Red) </a:t>
            </a:r>
          </a:p>
          <a:p>
            <a:pPr algn="just">
              <a:buNone/>
            </a:pPr>
            <a:r>
              <a:rPr lang="en-US" sz="2400" dirty="0" smtClean="0">
                <a:latin typeface="Times New Roman" pitchFamily="18" charset="0"/>
                <a:cs typeface="Times New Roman" pitchFamily="18" charset="0"/>
              </a:rPr>
              <a:t>Healthy vegetation (chlorophyll) reflects more near-infrared (NIR) and </a:t>
            </a:r>
          </a:p>
          <a:p>
            <a:pPr algn="just">
              <a:buNone/>
            </a:pPr>
            <a:r>
              <a:rPr lang="en-US" sz="2400" dirty="0" smtClean="0">
                <a:latin typeface="Times New Roman" pitchFamily="18" charset="0"/>
                <a:cs typeface="Times New Roman" pitchFamily="18" charset="0"/>
              </a:rPr>
              <a:t>green light compared to other wavelengths. But it absorbs more red and </a:t>
            </a:r>
          </a:p>
          <a:p>
            <a:pPr algn="just">
              <a:buNone/>
            </a:pPr>
            <a:r>
              <a:rPr lang="en-US" sz="2400" dirty="0" smtClean="0">
                <a:latin typeface="Times New Roman" pitchFamily="18" charset="0"/>
                <a:cs typeface="Times New Roman" pitchFamily="18" charset="0"/>
              </a:rPr>
              <a:t>blue light.</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eenu Ganesh\Downloads\Mini Project\NDVI 1997.jpg"/>
          <p:cNvPicPr>
            <a:picLocks noChangeAspect="1" noChangeArrowheads="1"/>
          </p:cNvPicPr>
          <p:nvPr/>
        </p:nvPicPr>
        <p:blipFill>
          <a:blip r:embed="rId2" cstate="print"/>
          <a:srcRect/>
          <a:stretch>
            <a:fillRect/>
          </a:stretch>
        </p:blipFill>
        <p:spPr bwMode="auto">
          <a:xfrm>
            <a:off x="431753" y="285728"/>
            <a:ext cx="6643734" cy="6348240"/>
          </a:xfrm>
          <a:prstGeom prst="rect">
            <a:avLst/>
          </a:prstGeom>
          <a:noFill/>
        </p:spPr>
      </p:pic>
      <p:pic>
        <p:nvPicPr>
          <p:cNvPr id="7171" name="Picture 3" descr="C:\Users\Meenu Ganesh\Downloads\Mini Project\NDVI 2007.jpg"/>
          <p:cNvPicPr>
            <a:picLocks noChangeAspect="1" noChangeArrowheads="1"/>
          </p:cNvPicPr>
          <p:nvPr/>
        </p:nvPicPr>
        <p:blipFill>
          <a:blip r:embed="rId3" cstate="print"/>
          <a:srcRect/>
          <a:stretch>
            <a:fillRect/>
          </a:stretch>
        </p:blipFill>
        <p:spPr bwMode="auto">
          <a:xfrm>
            <a:off x="7432677" y="428604"/>
            <a:ext cx="6471442" cy="6000792"/>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Meenu Ganesh\Downloads\Mini Project\NDVI 2019.jpg"/>
          <p:cNvPicPr>
            <a:picLocks noChangeAspect="1" noChangeArrowheads="1"/>
          </p:cNvPicPr>
          <p:nvPr/>
        </p:nvPicPr>
        <p:blipFill>
          <a:blip r:embed="rId2" cstate="print"/>
          <a:srcRect/>
          <a:stretch>
            <a:fillRect/>
          </a:stretch>
        </p:blipFill>
        <p:spPr bwMode="auto">
          <a:xfrm>
            <a:off x="3503587" y="214290"/>
            <a:ext cx="6858048" cy="642942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LAND SURFACE TEMPERATURE</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lnSpcReduction="10000"/>
          </a:bodyPr>
          <a:lstStyle/>
          <a:p>
            <a:pPr>
              <a:lnSpc>
                <a:spcPct val="150000"/>
              </a:lnSpc>
            </a:pPr>
            <a:r>
              <a:rPr lang="en-GB" sz="3000" dirty="0" smtClean="0">
                <a:latin typeface="Times New Roman" panose="02020603050405020304" pitchFamily="18" charset="0"/>
                <a:cs typeface="Times New Roman" panose="02020603050405020304" pitchFamily="18" charset="0"/>
              </a:rPr>
              <a:t>To  calculate the temperature , split-window algorithm was used; the steps involved are</a:t>
            </a:r>
          </a:p>
          <a:p>
            <a:pPr marL="0" indent="0">
              <a:lnSpc>
                <a:spcPct val="150000"/>
              </a:lnSpc>
              <a:buNone/>
            </a:pPr>
            <a:r>
              <a:rPr lang="en-GB" sz="3000" dirty="0" smtClean="0">
                <a:latin typeface="Times New Roman" panose="02020603050405020304" pitchFamily="18" charset="0"/>
                <a:cs typeface="Times New Roman" panose="02020603050405020304" pitchFamily="18" charset="0"/>
              </a:rPr>
              <a:t>      Step-1: Convert the DN value to spectral radiance,</a:t>
            </a:r>
          </a:p>
          <a:p>
            <a:pPr marL="0" indent="0">
              <a:lnSpc>
                <a:spcPct val="150000"/>
              </a:lnSpc>
              <a:buNone/>
            </a:pPr>
            <a:r>
              <a:rPr lang="en-GB" sz="3000" dirty="0" smtClean="0">
                <a:latin typeface="Times New Roman" panose="02020603050405020304" pitchFamily="18" charset="0"/>
                <a:cs typeface="Times New Roman" panose="02020603050405020304" pitchFamily="18" charset="0"/>
              </a:rPr>
              <a:t>      Step-2: Spectral radiance into temperature in Kelvin, </a:t>
            </a:r>
          </a:p>
          <a:p>
            <a:pPr marL="0" indent="0">
              <a:lnSpc>
                <a:spcPct val="150000"/>
              </a:lnSpc>
              <a:buNone/>
            </a:pPr>
            <a:r>
              <a:rPr lang="en-GB" sz="3000" dirty="0" smtClean="0">
                <a:latin typeface="Times New Roman" panose="02020603050405020304" pitchFamily="18" charset="0"/>
                <a:cs typeface="Times New Roman" panose="02020603050405020304" pitchFamily="18" charset="0"/>
              </a:rPr>
              <a:t>      Step-3: Kelvin in temperature to Celsius.</a:t>
            </a:r>
          </a:p>
          <a:p>
            <a:pPr>
              <a:lnSpc>
                <a:spcPct val="150000"/>
              </a:lnSpc>
            </a:pPr>
            <a:r>
              <a:rPr lang="en-GB" sz="3000" dirty="0" smtClean="0">
                <a:latin typeface="Times New Roman" panose="02020603050405020304" pitchFamily="18" charset="0"/>
                <a:cs typeface="Times New Roman" panose="02020603050405020304" pitchFamily="18" charset="0"/>
              </a:rPr>
              <a:t>QGIS (Raster calculator) was used to carry out the LST extraction</a:t>
            </a:r>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anose="02020603050405020304" pitchFamily="18" charset="0"/>
                <a:cs typeface="Times New Roman" panose="02020603050405020304" pitchFamily="18" charset="0"/>
              </a:rPr>
              <a:t>Conversion Of DN Value To Spectral Radiance</a:t>
            </a:r>
            <a:endParaRPr lang="en-US" sz="3200" dirty="0"/>
          </a:p>
        </p:txBody>
      </p:sp>
      <p:sp>
        <p:nvSpPr>
          <p:cNvPr id="4" name="Content Placeholder 2">
            <a:extLst>
              <a:ext uri="{FF2B5EF4-FFF2-40B4-BE49-F238E27FC236}">
                <a16:creationId xmlns:mc="http://schemas.openxmlformats.org/markup-compatibility/2006" xmlns:a16="http://schemas.microsoft.com/office/drawing/2014/main" xmlns="" id="{F854A360-4AB9-4BB4-A42E-2CB5FD7B2537}"/>
              </a:ext>
            </a:extLst>
          </p:cNvPr>
          <p:cNvSpPr>
            <a:spLocks noGrp="1" noRot="1" noChangeAspect="1" noMove="1" noResize="1" noEditPoints="1" noAdjustHandles="1" noChangeArrowheads="1" noChangeShapeType="1" noTextEdit="1"/>
          </p:cNvSpPr>
          <p:nvPr>
            <p:ph idx="1"/>
          </p:nvPr>
        </p:nvSpPr>
        <p:spPr>
          <a:blipFill>
            <a:blip r:embed="rId2"/>
            <a:stretch>
              <a:fillRect l="-638"/>
            </a:stretch>
          </a:blipFill>
        </p:spPr>
        <p:txBody>
          <a:bodyPr/>
          <a:lstStyle/>
          <a:p>
            <a:r>
              <a:rPr lang="en-IN" dirty="0">
                <a:noFill/>
              </a:rPr>
              <a:t>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dirty="0" smtClean="0">
                <a:latin typeface="Times New Roman" panose="02020603050405020304" pitchFamily="18" charset="0"/>
                <a:cs typeface="Times New Roman" panose="02020603050405020304" pitchFamily="18" charset="0"/>
              </a:rPr>
              <a:t>Conversion of Spectral Reflectance into Kelvin </a:t>
            </a:r>
            <a:br>
              <a:rPr lang="en-IN" sz="2800" dirty="0" smtClean="0">
                <a:latin typeface="Times New Roman" panose="02020603050405020304" pitchFamily="18" charset="0"/>
                <a:cs typeface="Times New Roman" panose="02020603050405020304" pitchFamily="18" charset="0"/>
              </a:rPr>
            </a:br>
            <a:r>
              <a:rPr lang="en-IN" sz="2800" dirty="0" smtClean="0">
                <a:latin typeface="Times New Roman" panose="02020603050405020304" pitchFamily="18" charset="0"/>
                <a:cs typeface="Times New Roman" panose="02020603050405020304" pitchFamily="18" charset="0"/>
              </a:rPr>
              <a:t>(Brightness in Temperature estimation)</a:t>
            </a:r>
            <a:endParaRPr lang="en-US" sz="2800" dirty="0"/>
          </a:p>
        </p:txBody>
      </p:sp>
      <p:sp>
        <p:nvSpPr>
          <p:cNvPr id="4" name="Content Placeholder 2">
            <a:extLst>
              <a:ext uri="{FF2B5EF4-FFF2-40B4-BE49-F238E27FC236}">
                <a16:creationId xmlns:mc="http://schemas.openxmlformats.org/markup-compatibility/2006" xmlns:a16="http://schemas.microsoft.com/office/drawing/2014/main" xmlns="" id="{516228B3-D2ED-4BA8-9504-73D2FD013887}"/>
              </a:ext>
            </a:extLst>
          </p:cNvPr>
          <p:cNvSpPr>
            <a:spLocks noGrp="1" noRot="1" noChangeAspect="1" noMove="1" noResize="1" noEditPoints="1" noAdjustHandles="1" noChangeArrowheads="1" noChangeShapeType="1" noTextEdit="1"/>
          </p:cNvSpPr>
          <p:nvPr>
            <p:ph idx="1"/>
          </p:nvPr>
        </p:nvSpPr>
        <p:spPr>
          <a:blipFill>
            <a:blip r:embed="rId2"/>
            <a:stretch>
              <a:fillRect l="-638"/>
            </a:stretch>
          </a:blipFill>
        </p:spPr>
        <p:txBody>
          <a:bodyPr/>
          <a:lstStyle/>
          <a:p>
            <a:r>
              <a:rPr lang="en-IN" dirty="0">
                <a:noFill/>
              </a:rPr>
              <a: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C:\Users\Meenu Ganesh\Downloads\LST 1997.jpg"/>
          <p:cNvPicPr>
            <a:picLocks noChangeAspect="1" noChangeArrowheads="1"/>
          </p:cNvPicPr>
          <p:nvPr/>
        </p:nvPicPr>
        <p:blipFill>
          <a:blip r:embed="rId2" cstate="print"/>
          <a:srcRect/>
          <a:stretch>
            <a:fillRect/>
          </a:stretch>
        </p:blipFill>
        <p:spPr bwMode="auto">
          <a:xfrm>
            <a:off x="717505" y="663433"/>
            <a:ext cx="5970544" cy="5399031"/>
          </a:xfrm>
          <a:prstGeom prst="rect">
            <a:avLst/>
          </a:prstGeom>
          <a:noFill/>
        </p:spPr>
      </p:pic>
      <p:pic>
        <p:nvPicPr>
          <p:cNvPr id="9221" name="Picture 5" descr="C:\Users\Meenu Ganesh\Downloads\LST 2007.jpg"/>
          <p:cNvPicPr>
            <a:picLocks noChangeAspect="1" noChangeArrowheads="1"/>
          </p:cNvPicPr>
          <p:nvPr/>
        </p:nvPicPr>
        <p:blipFill>
          <a:blip r:embed="rId3" cstate="print"/>
          <a:srcRect/>
          <a:stretch>
            <a:fillRect/>
          </a:stretch>
        </p:blipFill>
        <p:spPr bwMode="auto">
          <a:xfrm>
            <a:off x="7004049" y="642918"/>
            <a:ext cx="7026106" cy="5429264"/>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282" y="0"/>
            <a:ext cx="12781363" cy="1214422"/>
          </a:xfrm>
        </p:spPr>
        <p:txBody>
          <a:bodyPr/>
          <a:lstStyle/>
          <a:p>
            <a:r>
              <a:rPr lang="en-US" dirty="0" smtClean="0"/>
              <a:t>CONTENTS</a:t>
            </a:r>
            <a:endParaRPr lang="en-US" dirty="0"/>
          </a:p>
        </p:txBody>
      </p:sp>
      <p:sp>
        <p:nvSpPr>
          <p:cNvPr id="3" name="Content Placeholder 2"/>
          <p:cNvSpPr>
            <a:spLocks noGrp="1"/>
          </p:cNvSpPr>
          <p:nvPr>
            <p:ph idx="1"/>
          </p:nvPr>
        </p:nvSpPr>
        <p:spPr>
          <a:xfrm>
            <a:off x="714699" y="1142985"/>
            <a:ext cx="12864465" cy="4983183"/>
          </a:xfrm>
        </p:spPr>
        <p:txBody>
          <a:bodyPr>
            <a:normAutofit/>
          </a:bodyPr>
          <a:lstStyle/>
          <a:p>
            <a:r>
              <a:rPr lang="en-US" dirty="0" smtClean="0">
                <a:latin typeface="Times New Roman" pitchFamily="18" charset="0"/>
                <a:cs typeface="Times New Roman" pitchFamily="18" charset="0"/>
              </a:rPr>
              <a:t>INTRODUCTION</a:t>
            </a:r>
          </a:p>
          <a:p>
            <a:r>
              <a:rPr lang="en-US" dirty="0" smtClean="0">
                <a:latin typeface="Times New Roman" pitchFamily="18" charset="0"/>
                <a:cs typeface="Times New Roman" pitchFamily="18" charset="0"/>
              </a:rPr>
              <a:t>STUDY AREA </a:t>
            </a:r>
          </a:p>
          <a:p>
            <a:r>
              <a:rPr lang="en-US" dirty="0" smtClean="0">
                <a:latin typeface="Times New Roman" pitchFamily="18" charset="0"/>
                <a:cs typeface="Times New Roman" pitchFamily="18" charset="0"/>
              </a:rPr>
              <a:t>METHODOLOGY</a:t>
            </a:r>
          </a:p>
          <a:p>
            <a:r>
              <a:rPr lang="en-US" dirty="0" smtClean="0">
                <a:latin typeface="Times New Roman" pitchFamily="18" charset="0"/>
                <a:cs typeface="Times New Roman" pitchFamily="18" charset="0"/>
              </a:rPr>
              <a:t>ANALYSIS OF URBAN GROWTH USING LULC,</a:t>
            </a:r>
          </a:p>
          <a:p>
            <a:pPr>
              <a:buNone/>
            </a:pPr>
            <a:r>
              <a:rPr lang="en-US" dirty="0" smtClean="0">
                <a:latin typeface="Times New Roman" pitchFamily="18" charset="0"/>
                <a:cs typeface="Times New Roman" pitchFamily="18" charset="0"/>
              </a:rPr>
              <a:t>    NDVI &amp; NDBI MAPS AND CORELATION STUDIES</a:t>
            </a:r>
          </a:p>
          <a:p>
            <a:r>
              <a:rPr lang="en-US" dirty="0" smtClean="0">
                <a:latin typeface="Times New Roman" pitchFamily="18" charset="0"/>
                <a:cs typeface="Times New Roman" pitchFamily="18" charset="0"/>
              </a:rPr>
              <a:t>SOLID WASTE MANAGEMENT</a:t>
            </a:r>
          </a:p>
          <a:p>
            <a:r>
              <a:rPr lang="en-US" dirty="0" smtClean="0">
                <a:latin typeface="Times New Roman" pitchFamily="18" charset="0"/>
                <a:cs typeface="Times New Roman" pitchFamily="18" charset="0"/>
              </a:rPr>
              <a:t>SUITABLE SITE SELECTION OF LANDFILLS</a:t>
            </a:r>
          </a:p>
          <a:p>
            <a:r>
              <a:rPr lang="en-US" dirty="0" smtClean="0">
                <a:latin typeface="Times New Roman" pitchFamily="18" charset="0"/>
                <a:cs typeface="Times New Roman" pitchFamily="18" charset="0"/>
              </a:rPr>
              <a:t>CONCLUSION</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C:\Users\Meenu Ganesh\Downloads\LST 2019.jpg"/>
          <p:cNvPicPr>
            <a:picLocks noChangeAspect="1" noChangeArrowheads="1"/>
          </p:cNvPicPr>
          <p:nvPr/>
        </p:nvPicPr>
        <p:blipFill>
          <a:blip r:embed="rId2" cstate="print"/>
          <a:srcRect/>
          <a:stretch>
            <a:fillRect/>
          </a:stretch>
        </p:blipFill>
        <p:spPr bwMode="auto">
          <a:xfrm>
            <a:off x="2646331" y="0"/>
            <a:ext cx="7915260" cy="685800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TEMPERATURE COMPARISON</a:t>
            </a:r>
            <a:endParaRPr lang="en-US" sz="3200"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nvPr>
        </p:nvGraphicFramePr>
        <p:xfrm>
          <a:off x="2010631" y="1928802"/>
          <a:ext cx="10495908" cy="3286148"/>
        </p:xfrm>
        <a:graphic>
          <a:graphicData uri="http://schemas.openxmlformats.org/drawingml/2006/table">
            <a:tbl>
              <a:tblPr firstRow="1" bandRow="1">
                <a:tableStyleId>{5C22544A-7EE6-4342-B048-85BDC9FD1C3A}</a:tableStyleId>
              </a:tblPr>
              <a:tblGrid>
                <a:gridCol w="2623977"/>
                <a:gridCol w="2623977"/>
                <a:gridCol w="2623977"/>
                <a:gridCol w="2623977"/>
              </a:tblGrid>
              <a:tr h="821537">
                <a:tc>
                  <a:txBody>
                    <a:bodyPr/>
                    <a:lstStyle/>
                    <a:p>
                      <a:r>
                        <a:rPr lang="en-US" dirty="0" smtClean="0"/>
                        <a:t>YEAR</a:t>
                      </a:r>
                      <a:endParaRPr lang="en-US" dirty="0"/>
                    </a:p>
                  </a:txBody>
                  <a:tcPr marL="95282" marR="95282"/>
                </a:tc>
                <a:tc>
                  <a:txBody>
                    <a:bodyPr/>
                    <a:lstStyle/>
                    <a:p>
                      <a:r>
                        <a:rPr lang="en-US" dirty="0" smtClean="0"/>
                        <a:t>TEMPERATURE RANGE</a:t>
                      </a:r>
                      <a:endParaRPr lang="en-US" dirty="0"/>
                    </a:p>
                  </a:txBody>
                  <a:tcPr marL="95282" marR="95282"/>
                </a:tc>
                <a:tc>
                  <a:txBody>
                    <a:bodyPr/>
                    <a:lstStyle/>
                    <a:p>
                      <a:r>
                        <a:rPr lang="en-US" dirty="0" smtClean="0"/>
                        <a:t>AVERAGE</a:t>
                      </a:r>
                      <a:endParaRPr lang="en-US" dirty="0"/>
                    </a:p>
                  </a:txBody>
                  <a:tcPr marL="95282" marR="95282"/>
                </a:tc>
                <a:tc>
                  <a:txBody>
                    <a:bodyPr/>
                    <a:lstStyle/>
                    <a:p>
                      <a:r>
                        <a:rPr lang="en-US" dirty="0" smtClean="0"/>
                        <a:t>DIFFERENCE(FROM 1997)</a:t>
                      </a:r>
                      <a:endParaRPr lang="en-US" dirty="0"/>
                    </a:p>
                  </a:txBody>
                  <a:tcPr marL="95282" marR="95282"/>
                </a:tc>
              </a:tr>
              <a:tr h="821537">
                <a:tc>
                  <a:txBody>
                    <a:bodyPr/>
                    <a:lstStyle/>
                    <a:p>
                      <a:r>
                        <a:rPr lang="en-US" dirty="0" smtClean="0"/>
                        <a:t>1997</a:t>
                      </a:r>
                      <a:endParaRPr lang="en-US" dirty="0"/>
                    </a:p>
                  </a:txBody>
                  <a:tcPr marL="95282" marR="95282"/>
                </a:tc>
                <a:tc>
                  <a:txBody>
                    <a:bodyPr/>
                    <a:lstStyle/>
                    <a:p>
                      <a:r>
                        <a:rPr lang="en-US" dirty="0" smtClean="0"/>
                        <a:t> 21.9419-37.6121</a:t>
                      </a:r>
                      <a:r>
                        <a:rPr lang="en-US" sz="1800" b="0" i="0" kern="1200" dirty="0" smtClean="0">
                          <a:solidFill>
                            <a:schemeClr val="dk1"/>
                          </a:solidFill>
                          <a:effectLst/>
                          <a:latin typeface="+mn-lt"/>
                          <a:ea typeface="+mn-ea"/>
                          <a:cs typeface="+mn-cs"/>
                        </a:rPr>
                        <a:t>°</a:t>
                      </a:r>
                      <a:r>
                        <a:rPr lang="en-US" dirty="0" smtClean="0"/>
                        <a:t> C</a:t>
                      </a:r>
                      <a:endParaRPr lang="en-US" dirty="0"/>
                    </a:p>
                  </a:txBody>
                  <a:tcPr marL="95282" marR="95282"/>
                </a:tc>
                <a:tc>
                  <a:txBody>
                    <a:bodyPr/>
                    <a:lstStyle/>
                    <a:p>
                      <a:r>
                        <a:rPr lang="en-US" sz="1800" b="0" i="0" kern="1200" dirty="0" smtClean="0">
                          <a:solidFill>
                            <a:schemeClr val="dk1"/>
                          </a:solidFill>
                          <a:effectLst/>
                          <a:latin typeface="+mn-lt"/>
                          <a:ea typeface="+mn-ea"/>
                          <a:cs typeface="+mn-cs"/>
                        </a:rPr>
                        <a:t>30.1° C</a:t>
                      </a:r>
                      <a:endParaRPr lang="en-US" dirty="0"/>
                    </a:p>
                  </a:txBody>
                  <a:tcPr marL="95282" marR="95282"/>
                </a:tc>
                <a:tc>
                  <a:txBody>
                    <a:bodyPr/>
                    <a:lstStyle/>
                    <a:p>
                      <a:pPr algn="l"/>
                      <a:r>
                        <a:rPr lang="en-US" dirty="0" smtClean="0"/>
                        <a:t>0</a:t>
                      </a:r>
                      <a:r>
                        <a:rPr lang="en-US" sz="1800" b="0" i="0" kern="1200" dirty="0" smtClean="0">
                          <a:solidFill>
                            <a:schemeClr val="dk1"/>
                          </a:solidFill>
                          <a:effectLst/>
                          <a:latin typeface="+mn-lt"/>
                          <a:ea typeface="+mn-ea"/>
                          <a:cs typeface="+mn-cs"/>
                        </a:rPr>
                        <a:t>° C</a:t>
                      </a:r>
                      <a:endParaRPr lang="en-US" dirty="0"/>
                    </a:p>
                  </a:txBody>
                  <a:tcPr marL="95282" marR="95282"/>
                </a:tc>
              </a:tr>
              <a:tr h="821537">
                <a:tc>
                  <a:txBody>
                    <a:bodyPr/>
                    <a:lstStyle/>
                    <a:p>
                      <a:r>
                        <a:rPr lang="en-US" dirty="0" smtClean="0"/>
                        <a:t>2007</a:t>
                      </a:r>
                      <a:endParaRPr lang="en-US" dirty="0"/>
                    </a:p>
                  </a:txBody>
                  <a:tcPr marL="95282" marR="95282"/>
                </a:tc>
                <a:tc>
                  <a:txBody>
                    <a:bodyPr/>
                    <a:lstStyle/>
                    <a:p>
                      <a:r>
                        <a:rPr lang="en-US" dirty="0" smtClean="0"/>
                        <a:t>21.0618-38.77547</a:t>
                      </a:r>
                      <a:r>
                        <a:rPr lang="en-US" sz="1800" b="0" i="0" kern="1200" dirty="0" smtClean="0">
                          <a:solidFill>
                            <a:schemeClr val="dk1"/>
                          </a:solidFill>
                          <a:effectLst/>
                          <a:latin typeface="+mn-lt"/>
                          <a:ea typeface="+mn-ea"/>
                          <a:cs typeface="+mn-cs"/>
                        </a:rPr>
                        <a:t>° C</a:t>
                      </a:r>
                      <a:endParaRPr lang="en-US" dirty="0"/>
                    </a:p>
                  </a:txBody>
                  <a:tcPr marL="95282" marR="95282"/>
                </a:tc>
                <a:tc>
                  <a:txBody>
                    <a:bodyPr/>
                    <a:lstStyle/>
                    <a:p>
                      <a:r>
                        <a:rPr lang="en-US" sz="1800" b="0" i="0" kern="1200" dirty="0" smtClean="0">
                          <a:solidFill>
                            <a:schemeClr val="dk1"/>
                          </a:solidFill>
                          <a:effectLst/>
                          <a:latin typeface="+mn-lt"/>
                          <a:ea typeface="+mn-ea"/>
                          <a:cs typeface="+mn-cs"/>
                        </a:rPr>
                        <a:t>30.54° C</a:t>
                      </a:r>
                      <a:endParaRPr lang="en-US" dirty="0"/>
                    </a:p>
                  </a:txBody>
                  <a:tcPr marL="95282" marR="95282"/>
                </a:tc>
                <a:tc>
                  <a:txBody>
                    <a:bodyPr/>
                    <a:lstStyle/>
                    <a:p>
                      <a:pPr algn="l"/>
                      <a:r>
                        <a:rPr lang="en-US" dirty="0" smtClean="0"/>
                        <a:t>0.54</a:t>
                      </a:r>
                      <a:r>
                        <a:rPr lang="en-US" sz="1800" b="0" i="0" kern="1200" dirty="0" smtClean="0">
                          <a:solidFill>
                            <a:schemeClr val="dk1"/>
                          </a:solidFill>
                          <a:effectLst/>
                          <a:latin typeface="+mn-lt"/>
                          <a:ea typeface="+mn-ea"/>
                          <a:cs typeface="+mn-cs"/>
                        </a:rPr>
                        <a:t>° C</a:t>
                      </a:r>
                      <a:endParaRPr lang="en-US" dirty="0"/>
                    </a:p>
                  </a:txBody>
                  <a:tcPr marL="95282" marR="95282"/>
                </a:tc>
              </a:tr>
              <a:tr h="821537">
                <a:tc>
                  <a:txBody>
                    <a:bodyPr/>
                    <a:lstStyle/>
                    <a:p>
                      <a:r>
                        <a:rPr lang="en-US" dirty="0" smtClean="0"/>
                        <a:t>2019</a:t>
                      </a:r>
                      <a:endParaRPr lang="en-US" dirty="0"/>
                    </a:p>
                  </a:txBody>
                  <a:tcPr marL="95282" marR="95282"/>
                </a:tc>
                <a:tc>
                  <a:txBody>
                    <a:bodyPr/>
                    <a:lstStyle/>
                    <a:p>
                      <a:r>
                        <a:rPr lang="en-US" dirty="0" smtClean="0"/>
                        <a:t> 27.3320-39.21971</a:t>
                      </a:r>
                      <a:r>
                        <a:rPr lang="en-US" sz="1800" b="0" i="0" kern="1200" dirty="0" smtClean="0">
                          <a:solidFill>
                            <a:schemeClr val="dk1"/>
                          </a:solidFill>
                          <a:effectLst/>
                          <a:latin typeface="+mn-lt"/>
                          <a:ea typeface="+mn-ea"/>
                          <a:cs typeface="+mn-cs"/>
                        </a:rPr>
                        <a:t>° C</a:t>
                      </a:r>
                      <a:endParaRPr lang="en-US" dirty="0"/>
                    </a:p>
                  </a:txBody>
                  <a:tcPr marL="95282" marR="95282"/>
                </a:tc>
                <a:tc>
                  <a:txBody>
                    <a:bodyPr/>
                    <a:lstStyle/>
                    <a:p>
                      <a:r>
                        <a:rPr lang="en-US" sz="1800" b="0" i="0" kern="1200" dirty="0" smtClean="0">
                          <a:solidFill>
                            <a:schemeClr val="dk1"/>
                          </a:solidFill>
                          <a:effectLst/>
                          <a:latin typeface="+mn-lt"/>
                          <a:ea typeface="+mn-ea"/>
                          <a:cs typeface="+mn-cs"/>
                        </a:rPr>
                        <a:t>33.95° C</a:t>
                      </a:r>
                      <a:endParaRPr lang="en-US" dirty="0"/>
                    </a:p>
                  </a:txBody>
                  <a:tcPr marL="95282" marR="95282"/>
                </a:tc>
                <a:tc>
                  <a:txBody>
                    <a:bodyPr/>
                    <a:lstStyle/>
                    <a:p>
                      <a:pPr algn="l"/>
                      <a:r>
                        <a:rPr lang="en-US" dirty="0" smtClean="0"/>
                        <a:t>3.95</a:t>
                      </a:r>
                      <a:r>
                        <a:rPr lang="en-US" sz="1800" b="0" i="0" kern="1200" dirty="0" smtClean="0">
                          <a:solidFill>
                            <a:schemeClr val="dk1"/>
                          </a:solidFill>
                          <a:effectLst/>
                          <a:latin typeface="+mn-lt"/>
                          <a:ea typeface="+mn-ea"/>
                          <a:cs typeface="+mn-cs"/>
                        </a:rPr>
                        <a:t>° C</a:t>
                      </a:r>
                      <a:endParaRPr lang="en-US" dirty="0"/>
                    </a:p>
                  </a:txBody>
                  <a:tcPr marL="95282" marR="95282"/>
                </a:tc>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Arial" pitchFamily="34" charset="0"/>
                <a:cs typeface="Arial" pitchFamily="34" charset="0"/>
              </a:rPr>
              <a:t>Normalized Differential Build-up Index (NDBI)</a:t>
            </a:r>
            <a:endParaRPr lang="en-US" sz="3200" dirty="0">
              <a:latin typeface="Arial" pitchFamily="34" charset="0"/>
              <a:cs typeface="Arial" pitchFamily="34" charset="0"/>
            </a:endParaRPr>
          </a:p>
        </p:txBody>
      </p:sp>
      <p:sp>
        <p:nvSpPr>
          <p:cNvPr id="4" name="Content Placeholder 2">
            <a:extLst>
              <a:ext uri="{FF2B5EF4-FFF2-40B4-BE49-F238E27FC236}">
                <a16:creationId xmlns:a16="http://schemas.microsoft.com/office/drawing/2014/main" xmlns="" id="{43D70C47-9D0B-47A9-932C-4C119BDB94BB}"/>
              </a:ext>
            </a:extLst>
          </p:cNvPr>
          <p:cNvSpPr>
            <a:spLocks noGrp="1"/>
          </p:cNvSpPr>
          <p:nvPr>
            <p:ph idx="1"/>
          </p:nvPr>
        </p:nvSpPr>
        <p:spPr/>
        <p:txBody>
          <a:bodyPr/>
          <a:lstStyle/>
          <a:p>
            <a:pPr marL="0" indent="0" algn="ctr">
              <a:buNone/>
            </a:pPr>
            <a:endParaRPr lang="en-IN" sz="2000" dirty="0">
              <a:latin typeface="Times New Roman" panose="02020603050405020304" pitchFamily="18" charset="0"/>
              <a:cs typeface="Times New Roman" panose="02020603050405020304" pitchFamily="18" charset="0"/>
            </a:endParaRPr>
          </a:p>
          <a:p>
            <a:pPr marL="0" indent="0" algn="ctr">
              <a:buNone/>
            </a:pPr>
            <a:r>
              <a:rPr lang="en-IN" dirty="0">
                <a:latin typeface="Times New Roman" panose="02020603050405020304" pitchFamily="18" charset="0"/>
                <a:cs typeface="Times New Roman" panose="02020603050405020304" pitchFamily="18" charset="0"/>
              </a:rPr>
              <a:t>NIR-SWIR/NIR+SWIR</a:t>
            </a:r>
          </a:p>
          <a:p>
            <a:pPr marL="0" indent="0" algn="ctr">
              <a:buNone/>
            </a:pPr>
            <a:r>
              <a:rPr lang="en-IN" dirty="0">
                <a:latin typeface="Times New Roman" panose="02020603050405020304" pitchFamily="18" charset="0"/>
                <a:cs typeface="Times New Roman" panose="02020603050405020304" pitchFamily="18" charset="0"/>
              </a:rPr>
              <a:t>Where,</a:t>
            </a:r>
          </a:p>
          <a:p>
            <a:pPr marL="0" indent="0" algn="ctr">
              <a:buNone/>
            </a:pPr>
            <a:r>
              <a:rPr lang="en-IN" dirty="0">
                <a:latin typeface="Times New Roman" panose="02020603050405020304" pitchFamily="18" charset="0"/>
                <a:cs typeface="Times New Roman" panose="02020603050405020304" pitchFamily="18" charset="0"/>
              </a:rPr>
              <a:t>NIR – Near Infrared</a:t>
            </a:r>
          </a:p>
          <a:p>
            <a:pPr marL="0" indent="0" algn="ctr">
              <a:buNone/>
            </a:pPr>
            <a:r>
              <a:rPr lang="en-IN" dirty="0">
                <a:latin typeface="Times New Roman" panose="02020603050405020304" pitchFamily="18" charset="0"/>
                <a:cs typeface="Times New Roman" panose="02020603050405020304" pitchFamily="18" charset="0"/>
              </a:rPr>
              <a:t>SWIR – Short Wave Infrared</a:t>
            </a:r>
            <a:endParaRPr lang="en-US" dirty="0">
              <a:latin typeface="Times New Roman" panose="02020603050405020304" pitchFamily="18" charset="0"/>
              <a:cs typeface="Times New Roman" panose="02020603050405020304" pitchFamily="18" charset="0"/>
            </a:endParaRPr>
          </a:p>
          <a:p>
            <a:pPr marL="0" indent="0" algn="ctr">
              <a:buNone/>
            </a:pPr>
            <a:endParaRPr lang="en-US" sz="2000" dirty="0">
              <a:latin typeface="Times New Roman" panose="02020603050405020304" pitchFamily="18" charset="0"/>
              <a:cs typeface="Times New Roman" panose="02020603050405020304" pitchFamily="18" charset="0"/>
            </a:endParaRPr>
          </a:p>
          <a:p>
            <a:pPr marL="0" indent="0">
              <a:buNone/>
            </a:pPr>
            <a:endParaRPr lang="en-IN"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Meenu Ganesh\Downloads\Mini Project\NDBI 1997.jpg"/>
          <p:cNvPicPr>
            <a:picLocks noChangeAspect="1" noChangeArrowheads="1"/>
          </p:cNvPicPr>
          <p:nvPr/>
        </p:nvPicPr>
        <p:blipFill>
          <a:blip r:embed="rId2" cstate="print"/>
          <a:srcRect/>
          <a:stretch>
            <a:fillRect/>
          </a:stretch>
        </p:blipFill>
        <p:spPr bwMode="auto">
          <a:xfrm>
            <a:off x="860381" y="205248"/>
            <a:ext cx="5786477" cy="6152710"/>
          </a:xfrm>
          <a:prstGeom prst="rect">
            <a:avLst/>
          </a:prstGeom>
          <a:noFill/>
        </p:spPr>
      </p:pic>
      <p:pic>
        <p:nvPicPr>
          <p:cNvPr id="11267" name="Picture 3" descr="C:\Users\Meenu Ganesh\Downloads\Mini Project\NDBI 2007.jpg"/>
          <p:cNvPicPr>
            <a:picLocks noChangeAspect="1" noChangeArrowheads="1"/>
          </p:cNvPicPr>
          <p:nvPr/>
        </p:nvPicPr>
        <p:blipFill>
          <a:blip r:embed="rId3" cstate="print"/>
          <a:srcRect/>
          <a:stretch>
            <a:fillRect/>
          </a:stretch>
        </p:blipFill>
        <p:spPr bwMode="auto">
          <a:xfrm>
            <a:off x="7004049" y="219392"/>
            <a:ext cx="6215105" cy="6067128"/>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Meenu Ganesh\Downloads\Mini Project\NDBI.jpg"/>
          <p:cNvPicPr>
            <a:picLocks noChangeAspect="1" noChangeArrowheads="1"/>
          </p:cNvPicPr>
          <p:nvPr/>
        </p:nvPicPr>
        <p:blipFill>
          <a:blip r:embed="rId2" cstate="print"/>
          <a:srcRect/>
          <a:stretch>
            <a:fillRect/>
          </a:stretch>
        </p:blipFill>
        <p:spPr bwMode="auto">
          <a:xfrm>
            <a:off x="2932083" y="0"/>
            <a:ext cx="7886720" cy="685800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4700" y="274638"/>
            <a:ext cx="6146473" cy="1143000"/>
          </a:xfrm>
        </p:spPr>
        <p:txBody>
          <a:bodyPr>
            <a:normAutofit fontScale="90000"/>
          </a:bodyPr>
          <a:lstStyle/>
          <a:p>
            <a:r>
              <a:rPr lang="en-US" sz="3600" dirty="0" smtClean="0">
                <a:latin typeface="Times New Roman" panose="02020603050405020304" pitchFamily="18" charset="0"/>
                <a:cs typeface="Times New Roman" panose="02020603050405020304" pitchFamily="18" charset="0"/>
              </a:rPr>
              <a:t>Flow chart Methodology for EVM </a:t>
            </a:r>
            <a:endParaRPr lang="en-US" sz="3600" dirty="0"/>
          </a:p>
        </p:txBody>
      </p:sp>
      <p:pic>
        <p:nvPicPr>
          <p:cNvPr id="6" name="image15.jpeg">
            <a:extLst>
              <a:ext uri="{FF2B5EF4-FFF2-40B4-BE49-F238E27FC236}">
                <a16:creationId xmlns:a16="http://schemas.microsoft.com/office/drawing/2014/main" xmlns="" id="{1B6A7E0B-12B5-485D-A7D3-172ECC374FEF}"/>
              </a:ext>
            </a:extLst>
          </p:cNvPr>
          <p:cNvPicPr>
            <a:picLocks noGrp="1"/>
          </p:cNvPicPr>
          <p:nvPr>
            <p:ph idx="1"/>
          </p:nvPr>
        </p:nvPicPr>
        <p:blipFill>
          <a:blip r:embed="rId2" cstate="print"/>
          <a:stretch>
            <a:fillRect/>
          </a:stretch>
        </p:blipFill>
        <p:spPr>
          <a:xfrm>
            <a:off x="574629" y="1643050"/>
            <a:ext cx="6189182" cy="4525963"/>
          </a:xfrm>
          <a:prstGeom prst="rect">
            <a:avLst/>
          </a:prstGeom>
        </p:spPr>
      </p:pic>
      <p:pic>
        <p:nvPicPr>
          <p:cNvPr id="16386" name="Picture 2" descr="C:\Users\Meenu Ganesh\Downloads\Mini Project\Environmental vulnerbality.jpg"/>
          <p:cNvPicPr>
            <a:picLocks noChangeAspect="1" noChangeArrowheads="1"/>
          </p:cNvPicPr>
          <p:nvPr/>
        </p:nvPicPr>
        <p:blipFill>
          <a:blip r:embed="rId3" cstate="print"/>
          <a:srcRect/>
          <a:stretch>
            <a:fillRect/>
          </a:stretch>
        </p:blipFill>
        <p:spPr bwMode="auto">
          <a:xfrm>
            <a:off x="7361239" y="642918"/>
            <a:ext cx="6554611" cy="5786478"/>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699" y="274638"/>
            <a:ext cx="12864465" cy="654032"/>
          </a:xfrm>
        </p:spPr>
        <p:txBody>
          <a:bodyPr>
            <a:normAutofit fontScale="90000"/>
          </a:bodyPr>
          <a:lstStyle/>
          <a:p>
            <a:r>
              <a:rPr lang="en-US" dirty="0" smtClean="0"/>
              <a:t>CORRELATION (LST-NDBI)</a:t>
            </a:r>
            <a:endParaRPr lang="en-US" dirty="0"/>
          </a:p>
        </p:txBody>
      </p:sp>
      <p:sp>
        <p:nvSpPr>
          <p:cNvPr id="4" name="TextBox 3"/>
          <p:cNvSpPr txBox="1"/>
          <p:nvPr/>
        </p:nvSpPr>
        <p:spPr>
          <a:xfrm>
            <a:off x="2003389" y="5857892"/>
            <a:ext cx="2071702" cy="369332"/>
          </a:xfrm>
          <a:prstGeom prst="rect">
            <a:avLst/>
          </a:prstGeom>
          <a:noFill/>
        </p:spPr>
        <p:txBody>
          <a:bodyPr wrap="square" rtlCol="0">
            <a:spAutoFit/>
          </a:bodyPr>
          <a:lstStyle/>
          <a:p>
            <a:r>
              <a:rPr lang="en-US" dirty="0" smtClean="0"/>
              <a:t>1997</a:t>
            </a:r>
            <a:endParaRPr lang="en-US" dirty="0"/>
          </a:p>
        </p:txBody>
      </p:sp>
      <p:pic>
        <p:nvPicPr>
          <p:cNvPr id="1026" name="Picture 2" descr="C:\Users\Meenu Ganesh\Downloads\Capture.JPG"/>
          <p:cNvPicPr>
            <a:picLocks noChangeAspect="1" noChangeArrowheads="1"/>
          </p:cNvPicPr>
          <p:nvPr/>
        </p:nvPicPr>
        <p:blipFill>
          <a:blip r:embed="rId2"/>
          <a:srcRect/>
          <a:stretch>
            <a:fillRect/>
          </a:stretch>
        </p:blipFill>
        <p:spPr bwMode="auto">
          <a:xfrm>
            <a:off x="5503851" y="1214422"/>
            <a:ext cx="4286280" cy="4572032"/>
          </a:xfrm>
          <a:prstGeom prst="rect">
            <a:avLst/>
          </a:prstGeom>
          <a:noFill/>
        </p:spPr>
      </p:pic>
      <p:pic>
        <p:nvPicPr>
          <p:cNvPr id="1027" name="Picture 3" descr="C:\Users\Meenu Ganesh\Downloads\1997m.JPG"/>
          <p:cNvPicPr>
            <a:picLocks noGrp="1" noChangeAspect="1" noChangeArrowheads="1"/>
          </p:cNvPicPr>
          <p:nvPr>
            <p:ph idx="1"/>
          </p:nvPr>
        </p:nvPicPr>
        <p:blipFill>
          <a:blip r:embed="rId3"/>
          <a:srcRect/>
          <a:stretch>
            <a:fillRect/>
          </a:stretch>
        </p:blipFill>
        <p:spPr bwMode="auto">
          <a:xfrm>
            <a:off x="360314" y="1214422"/>
            <a:ext cx="4726035" cy="4572032"/>
          </a:xfrm>
          <a:prstGeom prst="rect">
            <a:avLst/>
          </a:prstGeom>
          <a:noFill/>
        </p:spPr>
      </p:pic>
      <p:pic>
        <p:nvPicPr>
          <p:cNvPr id="1028" name="Picture 4" descr="C:\Users\Meenu Ganesh\Downloads\2019m.JPG"/>
          <p:cNvPicPr>
            <a:picLocks noChangeAspect="1" noChangeArrowheads="1"/>
          </p:cNvPicPr>
          <p:nvPr/>
        </p:nvPicPr>
        <p:blipFill>
          <a:blip r:embed="rId4"/>
          <a:srcRect/>
          <a:stretch>
            <a:fillRect/>
          </a:stretch>
        </p:blipFill>
        <p:spPr bwMode="auto">
          <a:xfrm>
            <a:off x="10293321" y="1285860"/>
            <a:ext cx="4000529" cy="4572032"/>
          </a:xfrm>
          <a:prstGeom prst="rect">
            <a:avLst/>
          </a:prstGeom>
          <a:noFill/>
        </p:spPr>
      </p:pic>
      <p:sp>
        <p:nvSpPr>
          <p:cNvPr id="13" name="TextBox 12"/>
          <p:cNvSpPr txBox="1"/>
          <p:nvPr/>
        </p:nvSpPr>
        <p:spPr>
          <a:xfrm>
            <a:off x="6789735" y="5857892"/>
            <a:ext cx="2143140" cy="369332"/>
          </a:xfrm>
          <a:prstGeom prst="rect">
            <a:avLst/>
          </a:prstGeom>
          <a:noFill/>
        </p:spPr>
        <p:txBody>
          <a:bodyPr wrap="square" rtlCol="0">
            <a:spAutoFit/>
          </a:bodyPr>
          <a:lstStyle/>
          <a:p>
            <a:r>
              <a:rPr lang="en-US" dirty="0" smtClean="0"/>
              <a:t>2007</a:t>
            </a:r>
            <a:endParaRPr lang="en-US" dirty="0"/>
          </a:p>
        </p:txBody>
      </p:sp>
      <p:sp>
        <p:nvSpPr>
          <p:cNvPr id="14" name="TextBox 13"/>
          <p:cNvSpPr txBox="1"/>
          <p:nvPr/>
        </p:nvSpPr>
        <p:spPr>
          <a:xfrm>
            <a:off x="11576081" y="5786454"/>
            <a:ext cx="1785950" cy="369332"/>
          </a:xfrm>
          <a:prstGeom prst="rect">
            <a:avLst/>
          </a:prstGeom>
          <a:noFill/>
        </p:spPr>
        <p:txBody>
          <a:bodyPr wrap="square" rtlCol="0">
            <a:spAutoFit/>
          </a:bodyPr>
          <a:lstStyle/>
          <a:p>
            <a:r>
              <a:rPr lang="en-US" dirty="0" smtClean="0"/>
              <a:t>2019</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699" y="274638"/>
            <a:ext cx="12864465" cy="796908"/>
          </a:xfrm>
        </p:spPr>
        <p:txBody>
          <a:bodyPr/>
          <a:lstStyle/>
          <a:p>
            <a:r>
              <a:rPr lang="en-US" dirty="0" smtClean="0"/>
              <a:t>CORRELATION (LST-NDVI)</a:t>
            </a:r>
            <a:endParaRPr lang="en-US" dirty="0"/>
          </a:p>
        </p:txBody>
      </p:sp>
      <p:pic>
        <p:nvPicPr>
          <p:cNvPr id="2050" name="Picture 2" descr="C:\Users\Meenu Ganesh\Downloads\97 ndvi.JPG"/>
          <p:cNvPicPr>
            <a:picLocks noGrp="1" noChangeAspect="1" noChangeArrowheads="1"/>
          </p:cNvPicPr>
          <p:nvPr>
            <p:ph idx="1"/>
          </p:nvPr>
        </p:nvPicPr>
        <p:blipFill>
          <a:blip r:embed="rId2"/>
          <a:srcRect/>
          <a:stretch>
            <a:fillRect/>
          </a:stretch>
        </p:blipFill>
        <p:spPr bwMode="auto">
          <a:xfrm>
            <a:off x="931820" y="1214422"/>
            <a:ext cx="4286279" cy="5072098"/>
          </a:xfrm>
          <a:prstGeom prst="rect">
            <a:avLst/>
          </a:prstGeom>
          <a:noFill/>
        </p:spPr>
      </p:pic>
      <p:pic>
        <p:nvPicPr>
          <p:cNvPr id="2051" name="Picture 3" descr="C:\Users\Meenu Ganesh\Downloads\2007 ndvi.JPG"/>
          <p:cNvPicPr>
            <a:picLocks noChangeAspect="1" noChangeArrowheads="1"/>
          </p:cNvPicPr>
          <p:nvPr/>
        </p:nvPicPr>
        <p:blipFill>
          <a:blip r:embed="rId3"/>
          <a:srcRect/>
          <a:stretch>
            <a:fillRect/>
          </a:stretch>
        </p:blipFill>
        <p:spPr bwMode="auto">
          <a:xfrm>
            <a:off x="5718165" y="1214422"/>
            <a:ext cx="3857652" cy="4643470"/>
          </a:xfrm>
          <a:prstGeom prst="rect">
            <a:avLst/>
          </a:prstGeom>
          <a:noFill/>
        </p:spPr>
      </p:pic>
      <p:sp>
        <p:nvSpPr>
          <p:cNvPr id="8" name="TextBox 7"/>
          <p:cNvSpPr txBox="1"/>
          <p:nvPr/>
        </p:nvSpPr>
        <p:spPr>
          <a:xfrm>
            <a:off x="1289009" y="6072206"/>
            <a:ext cx="2928958" cy="369332"/>
          </a:xfrm>
          <a:prstGeom prst="rect">
            <a:avLst/>
          </a:prstGeom>
          <a:noFill/>
        </p:spPr>
        <p:txBody>
          <a:bodyPr wrap="square" rtlCol="0">
            <a:spAutoFit/>
          </a:bodyPr>
          <a:lstStyle/>
          <a:p>
            <a:pPr algn="ctr"/>
            <a:r>
              <a:rPr lang="en-US" dirty="0" smtClean="0"/>
              <a:t>1997</a:t>
            </a:r>
            <a:endParaRPr lang="en-US" dirty="0"/>
          </a:p>
        </p:txBody>
      </p:sp>
      <p:sp>
        <p:nvSpPr>
          <p:cNvPr id="9" name="TextBox 8"/>
          <p:cNvSpPr txBox="1"/>
          <p:nvPr/>
        </p:nvSpPr>
        <p:spPr>
          <a:xfrm>
            <a:off x="6861173" y="5929330"/>
            <a:ext cx="1785950" cy="369332"/>
          </a:xfrm>
          <a:prstGeom prst="rect">
            <a:avLst/>
          </a:prstGeom>
          <a:noFill/>
        </p:spPr>
        <p:txBody>
          <a:bodyPr wrap="square" rtlCol="0">
            <a:spAutoFit/>
          </a:bodyPr>
          <a:lstStyle/>
          <a:p>
            <a:r>
              <a:rPr lang="en-US" dirty="0" smtClean="0"/>
              <a:t>2007</a:t>
            </a:r>
            <a:endParaRPr lang="en-US" dirty="0"/>
          </a:p>
        </p:txBody>
      </p:sp>
      <p:sp>
        <p:nvSpPr>
          <p:cNvPr id="10" name="TextBox 9"/>
          <p:cNvSpPr txBox="1"/>
          <p:nvPr/>
        </p:nvSpPr>
        <p:spPr>
          <a:xfrm>
            <a:off x="10790263" y="5857892"/>
            <a:ext cx="2143140" cy="369332"/>
          </a:xfrm>
          <a:prstGeom prst="rect">
            <a:avLst/>
          </a:prstGeom>
          <a:noFill/>
        </p:spPr>
        <p:txBody>
          <a:bodyPr wrap="square" rtlCol="0">
            <a:spAutoFit/>
          </a:bodyPr>
          <a:lstStyle/>
          <a:p>
            <a:pPr algn="ctr"/>
            <a:r>
              <a:rPr lang="en-US" dirty="0" smtClean="0"/>
              <a:t>2019</a:t>
            </a:r>
            <a:endParaRPr lang="en-US" dirty="0"/>
          </a:p>
        </p:txBody>
      </p:sp>
      <p:pic>
        <p:nvPicPr>
          <p:cNvPr id="1028" name="Picture 4" descr="C:\Users\Meenu Ganesh\Downloads\Capture lst.JPG"/>
          <p:cNvPicPr>
            <a:picLocks noChangeAspect="1" noChangeArrowheads="1"/>
          </p:cNvPicPr>
          <p:nvPr/>
        </p:nvPicPr>
        <p:blipFill>
          <a:blip r:embed="rId4"/>
          <a:srcRect/>
          <a:stretch>
            <a:fillRect/>
          </a:stretch>
        </p:blipFill>
        <p:spPr bwMode="auto">
          <a:xfrm>
            <a:off x="9718693" y="1214422"/>
            <a:ext cx="3857652" cy="4620126"/>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699" y="0"/>
            <a:ext cx="12864465" cy="785794"/>
          </a:xfrm>
        </p:spPr>
        <p:txBody>
          <a:bodyPr>
            <a:normAutofit/>
          </a:bodyPr>
          <a:lstStyle/>
          <a:p>
            <a:r>
              <a:rPr lang="en-US" dirty="0" smtClean="0"/>
              <a:t>Findings</a:t>
            </a:r>
            <a:endParaRPr lang="en-US" dirty="0"/>
          </a:p>
        </p:txBody>
      </p:sp>
      <p:sp>
        <p:nvSpPr>
          <p:cNvPr id="3" name="Content Placeholder 2"/>
          <p:cNvSpPr>
            <a:spLocks noGrp="1"/>
          </p:cNvSpPr>
          <p:nvPr>
            <p:ph idx="1"/>
          </p:nvPr>
        </p:nvSpPr>
        <p:spPr>
          <a:xfrm>
            <a:off x="717505" y="785794"/>
            <a:ext cx="12861659" cy="5643602"/>
          </a:xfrm>
        </p:spPr>
        <p:txBody>
          <a:bodyPr>
            <a:noAutofit/>
          </a:bodyPr>
          <a:lstStyle/>
          <a:p>
            <a:pPr algn="just">
              <a:lnSpc>
                <a:spcPct val="160000"/>
              </a:lnSpc>
            </a:pPr>
            <a:r>
              <a:rPr lang="en-US" sz="2000" dirty="0" smtClean="0">
                <a:latin typeface="Times New Roman" panose="02020603050405020304" pitchFamily="18" charset="0"/>
                <a:cs typeface="Times New Roman" panose="02020603050405020304" pitchFamily="18" charset="0"/>
              </a:rPr>
              <a:t>Our findings reveals that correlation between LST and NDVI is negative, as already known from many other studies. LST was found to be very sensitive to vegetation and humidity.</a:t>
            </a:r>
          </a:p>
          <a:p>
            <a:pPr lvl="0" algn="just">
              <a:lnSpc>
                <a:spcPct val="160000"/>
              </a:lnSpc>
            </a:pPr>
            <a:r>
              <a:rPr lang="en-US" sz="2000" dirty="0" smtClean="0">
                <a:latin typeface="Times New Roman" panose="02020603050405020304" pitchFamily="18" charset="0"/>
                <a:cs typeface="Times New Roman" panose="02020603050405020304" pitchFamily="18" charset="0"/>
              </a:rPr>
              <a:t>The result shows that correlation between the vegetative cover and radiance temperature is negative.</a:t>
            </a:r>
            <a:endParaRPr lang="en-IN" sz="2000" dirty="0" smtClean="0">
              <a:latin typeface="Times New Roman" panose="02020603050405020304" pitchFamily="18" charset="0"/>
              <a:cs typeface="Times New Roman" panose="02020603050405020304" pitchFamily="18" charset="0"/>
            </a:endParaRPr>
          </a:p>
          <a:p>
            <a:pPr lvl="0" algn="just">
              <a:lnSpc>
                <a:spcPct val="160000"/>
              </a:lnSpc>
            </a:pPr>
            <a:r>
              <a:rPr lang="en-US" sz="2000" dirty="0" smtClean="0">
                <a:latin typeface="Times New Roman" panose="02020603050405020304" pitchFamily="18" charset="0"/>
                <a:cs typeface="Times New Roman" panose="02020603050405020304" pitchFamily="18" charset="0"/>
              </a:rPr>
              <a:t>The LU/LC changes occurred over two decades was also illustrated approximately. The buildup area has drastically increased about 24% over the years when compared with the vegetation cover which has been decreased about 25%.</a:t>
            </a:r>
          </a:p>
          <a:p>
            <a:pPr lvl="0" algn="just">
              <a:lnSpc>
                <a:spcPct val="160000"/>
              </a:lnSpc>
            </a:pPr>
            <a:r>
              <a:rPr lang="en-US" sz="2000" dirty="0" smtClean="0">
                <a:latin typeface="Times New Roman" panose="02020603050405020304" pitchFamily="18" charset="0"/>
                <a:cs typeface="Times New Roman" panose="02020603050405020304" pitchFamily="18" charset="0"/>
              </a:rPr>
              <a:t>The LST map generates that radiance temperature that increases about</a:t>
            </a:r>
            <a:r>
              <a:rPr lang="en-US" sz="2000" b="1" dirty="0" smtClean="0">
                <a:latin typeface="Times New Roman" panose="02020603050405020304" pitchFamily="18" charset="0"/>
                <a:cs typeface="Times New Roman" panose="02020603050405020304" pitchFamily="18" charset="0"/>
              </a:rPr>
              <a:t> 3.95ºC </a:t>
            </a:r>
            <a:r>
              <a:rPr lang="en-US" sz="2000" dirty="0" smtClean="0">
                <a:latin typeface="Times New Roman" panose="02020603050405020304" pitchFamily="18" charset="0"/>
                <a:cs typeface="Times New Roman" panose="02020603050405020304" pitchFamily="18" charset="0"/>
              </a:rPr>
              <a:t>in 2019 when compared with the year of 1997 &amp; 2007. NDVI shows proportion of vegetative cover and NDBI shows buildup index effectively.</a:t>
            </a:r>
            <a:endParaRPr lang="en-IN" sz="2000" dirty="0" smtClean="0">
              <a:latin typeface="Times New Roman" panose="02020603050405020304" pitchFamily="18" charset="0"/>
              <a:cs typeface="Times New Roman" panose="02020603050405020304" pitchFamily="18" charset="0"/>
            </a:endParaRPr>
          </a:p>
          <a:p>
            <a:pPr lvl="0" algn="just">
              <a:lnSpc>
                <a:spcPct val="160000"/>
              </a:lnSpc>
            </a:pPr>
            <a:r>
              <a:rPr lang="en-US" sz="2000" dirty="0" smtClean="0">
                <a:latin typeface="Times New Roman" panose="02020603050405020304" pitchFamily="18" charset="0"/>
                <a:cs typeface="Times New Roman" panose="02020603050405020304" pitchFamily="18" charset="0"/>
              </a:rPr>
              <a:t>The correlation between LST, NDVI and NDBI results in high surface temperature in built up area and bare surfaces, whereas low surface temperature in vegetative areas.</a:t>
            </a:r>
            <a:endParaRPr lang="en-IN" sz="2000" dirty="0" smtClean="0">
              <a:latin typeface="Times New Roman" panose="02020603050405020304" pitchFamily="18" charset="0"/>
              <a:cs typeface="Times New Roman" panose="02020603050405020304" pitchFamily="18" charset="0"/>
            </a:endParaRPr>
          </a:p>
          <a:p>
            <a:pPr lvl="0" algn="just">
              <a:lnSpc>
                <a:spcPct val="160000"/>
              </a:lnSpc>
            </a:pPr>
            <a:r>
              <a:rPr lang="en-US" sz="2000" dirty="0" smtClean="0">
                <a:latin typeface="Times New Roman" panose="02020603050405020304" pitchFamily="18" charset="0"/>
                <a:cs typeface="Times New Roman" panose="02020603050405020304" pitchFamily="18" charset="0"/>
              </a:rPr>
              <a:t>Environmental vulnerability map shows that the radiance temperature variability as a result of urbanization and decreases in vegetation.</a:t>
            </a:r>
            <a:endParaRPr lang="en-IN" sz="2000" dirty="0" smtClean="0">
              <a:latin typeface="Times New Roman" panose="02020603050405020304" pitchFamily="18" charset="0"/>
              <a:cs typeface="Times New Roman" panose="02020603050405020304" pitchFamily="18" charset="0"/>
            </a:endParaRPr>
          </a:p>
          <a:p>
            <a:endParaRPr lang="en-US" sz="20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699" y="274638"/>
            <a:ext cx="12864465" cy="725470"/>
          </a:xfrm>
        </p:spPr>
        <p:txBody>
          <a:bodyPr>
            <a:normAutofit fontScale="90000"/>
          </a:bodyPr>
          <a:lstStyle/>
          <a:p>
            <a:r>
              <a:rPr lang="en-US" dirty="0" smtClean="0"/>
              <a:t>MITIGATION MEASURES</a:t>
            </a:r>
            <a:endParaRPr lang="en-US" dirty="0"/>
          </a:p>
        </p:txBody>
      </p:sp>
      <p:pic>
        <p:nvPicPr>
          <p:cNvPr id="4" name="image30.jpeg">
            <a:extLst>
              <a:ext uri="{FF2B5EF4-FFF2-40B4-BE49-F238E27FC236}">
                <a16:creationId xmlns:a16="http://schemas.microsoft.com/office/drawing/2014/main" xmlns="" id="{795EB418-8683-4470-BDCC-C0581E1854A5}"/>
              </a:ext>
            </a:extLst>
          </p:cNvPr>
          <p:cNvPicPr>
            <a:picLocks noGrp="1"/>
          </p:cNvPicPr>
          <p:nvPr>
            <p:ph idx="1"/>
          </p:nvPr>
        </p:nvPicPr>
        <p:blipFill>
          <a:blip r:embed="rId2" cstate="print"/>
          <a:stretch>
            <a:fillRect/>
          </a:stretch>
        </p:blipFill>
        <p:spPr>
          <a:xfrm>
            <a:off x="1360447" y="1428736"/>
            <a:ext cx="11501518" cy="460614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INTRODUCTION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r>
              <a:rPr lang="en-US" dirty="0">
                <a:latin typeface="Times New Roman" pitchFamily="18" charset="0"/>
                <a:cs typeface="Times New Roman" pitchFamily="18" charset="0"/>
              </a:rPr>
              <a:t>The Industrial expansion, advanced technologies and economic improvement has inspired people to move closer to urban and semi-urban areas in a country</a:t>
            </a:r>
            <a:r>
              <a:rPr lang="en-US" dirty="0" smtClean="0">
                <a:latin typeface="Times New Roman" pitchFamily="18" charset="0"/>
                <a:cs typeface="Times New Roman" pitchFamily="18" charset="0"/>
              </a:rPr>
              <a:t>.</a:t>
            </a:r>
          </a:p>
          <a:p>
            <a:pPr algn="just"/>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And also due to over population growth, it has negative impacts on the environment. </a:t>
            </a: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So </a:t>
            </a:r>
            <a:r>
              <a:rPr lang="en-US" dirty="0">
                <a:latin typeface="Times New Roman" pitchFamily="18" charset="0"/>
                <a:cs typeface="Times New Roman" pitchFamily="18" charset="0"/>
              </a:rPr>
              <a:t>the urban solid waste management is a global environmental problem in today’s </a:t>
            </a:r>
            <a:r>
              <a:rPr lang="en-US" dirty="0" smtClean="0">
                <a:latin typeface="Times New Roman" pitchFamily="18" charset="0"/>
                <a:cs typeface="Times New Roman" pitchFamily="18" charset="0"/>
              </a:rPr>
              <a:t>world.</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699" y="274638"/>
            <a:ext cx="12864465" cy="939784"/>
          </a:xfrm>
        </p:spPr>
        <p:txBody>
          <a:bodyPr>
            <a:normAutofit/>
          </a:bodyPr>
          <a:lstStyle/>
          <a:p>
            <a:r>
              <a:rPr lang="en-US" sz="3200" dirty="0" smtClean="0">
                <a:latin typeface="Arial" pitchFamily="34" charset="0"/>
                <a:cs typeface="Arial" pitchFamily="34" charset="0"/>
              </a:rPr>
              <a:t>SITE SELECTION FOR SOLID WASTE MANAGEMENT</a:t>
            </a:r>
            <a:endParaRPr lang="en-US" sz="3200" dirty="0">
              <a:latin typeface="Arial" pitchFamily="34" charset="0"/>
              <a:cs typeface="Arial" pitchFamily="34" charset="0"/>
            </a:endParaRPr>
          </a:p>
        </p:txBody>
      </p:sp>
      <p:sp>
        <p:nvSpPr>
          <p:cNvPr id="3" name="Content Placeholder 2"/>
          <p:cNvSpPr>
            <a:spLocks noGrp="1"/>
          </p:cNvSpPr>
          <p:nvPr>
            <p:ph idx="1"/>
          </p:nvPr>
        </p:nvSpPr>
        <p:spPr>
          <a:xfrm>
            <a:off x="646067" y="1142984"/>
            <a:ext cx="12933097" cy="4983183"/>
          </a:xfrm>
        </p:spPr>
        <p:txBody>
          <a:bodyPr>
            <a:normAutofit/>
          </a:bodyPr>
          <a:lstStyle/>
          <a:p>
            <a:pPr algn="just"/>
            <a:r>
              <a:rPr lang="en-US" sz="2800" dirty="0" smtClean="0">
                <a:latin typeface="Times New Roman" pitchFamily="18" charset="0"/>
                <a:cs typeface="Times New Roman" pitchFamily="18" charset="0"/>
              </a:rPr>
              <a:t>The manual analysis of solid waste management is very tedious as it involves a huge data and statistics. </a:t>
            </a:r>
          </a:p>
          <a:p>
            <a:pPr algn="just"/>
            <a:r>
              <a:rPr lang="en-US" sz="2800" dirty="0" smtClean="0">
                <a:latin typeface="Times New Roman" pitchFamily="18" charset="0"/>
                <a:cs typeface="Times New Roman" pitchFamily="18" charset="0"/>
              </a:rPr>
              <a:t>Geographical Information System (GIS) is a tool introduced to overcome these limitations and make waste management planning to be more efficient and also can be quickly implemented. </a:t>
            </a:r>
          </a:p>
          <a:p>
            <a:pPr algn="just"/>
            <a:r>
              <a:rPr lang="en-US" sz="2800" dirty="0" smtClean="0">
                <a:latin typeface="Times New Roman" pitchFamily="18" charset="0"/>
                <a:cs typeface="Times New Roman" pitchFamily="18" charset="0"/>
              </a:rPr>
              <a:t>It will reduce the waste management work load to a great extent. The present study aims at selecting suitable sites for solid waste in Tiruchirappalli city.</a:t>
            </a:r>
          </a:p>
          <a:p>
            <a:pPr algn="just"/>
            <a:r>
              <a:rPr lang="en-US" sz="2800" dirty="0" smtClean="0">
                <a:latin typeface="Times New Roman" pitchFamily="18" charset="0"/>
                <a:cs typeface="Times New Roman" pitchFamily="18" charset="0"/>
              </a:rPr>
              <a:t> The various data like Road map, Slope map, land use /land cover map, Road &amp; river buffers were created. They were digitized using QGIS and weighted overlay was carried out to find suitable sites for dumping solid waste.</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i="1" dirty="0" smtClean="0">
                <a:hlinkClick r:id="rId3"/>
              </a:rPr>
              <a:t>EXISTING SOLID WASTE DISPOSAL SITE</a:t>
            </a:r>
            <a:r>
              <a:rPr lang="en-US" dirty="0" smtClean="0"/>
              <a:t/>
            </a:r>
            <a:br>
              <a:rPr lang="en-US" dirty="0" smtClean="0"/>
            </a:br>
            <a:endParaRPr lang="en-US" dirty="0"/>
          </a:p>
        </p:txBody>
      </p:sp>
      <p:sp>
        <p:nvSpPr>
          <p:cNvPr id="4" name="Content Placeholder 3"/>
          <p:cNvSpPr>
            <a:spLocks noGrp="1"/>
          </p:cNvSpPr>
          <p:nvPr>
            <p:ph idx="1"/>
          </p:nvPr>
        </p:nvSpPr>
        <p:spPr>
          <a:xfrm>
            <a:off x="714699" y="1214422"/>
            <a:ext cx="8503928" cy="5214974"/>
          </a:xfrm>
        </p:spPr>
        <p:txBody>
          <a:bodyPr>
            <a:noAutofit/>
          </a:bodyPr>
          <a:lstStyle/>
          <a:p>
            <a:pPr algn="just"/>
            <a:r>
              <a:rPr lang="en-US" sz="2000" dirty="0" smtClean="0">
                <a:latin typeface="Times New Roman" pitchFamily="18" charset="0"/>
                <a:cs typeface="Times New Roman" pitchFamily="18" charset="0"/>
              </a:rPr>
              <a:t>The estimated MSW generation in Trichy city is about 400 to 600 tons per day, which is facilitated by an open dumping yard namely Ariyamangalam garbage ground. </a:t>
            </a:r>
          </a:p>
          <a:p>
            <a:pPr algn="just"/>
            <a:r>
              <a:rPr lang="en-US" sz="2000" dirty="0" smtClean="0">
                <a:latin typeface="Times New Roman" pitchFamily="18" charset="0"/>
                <a:cs typeface="Times New Roman" pitchFamily="18" charset="0"/>
              </a:rPr>
              <a:t>The dumping site is positioned at 10˚48’N and 78˚43’E. Inappropriate disposal of solid waste can be manifested by soil contamination through direct waste contact, air pollution by burning of wastes, spreading of diseases by different vectors like birds, insects and rodents, or uncontrolled release of methane by anaerobic decomposition of waste. </a:t>
            </a:r>
          </a:p>
          <a:p>
            <a:pPr algn="just"/>
            <a:r>
              <a:rPr lang="en-US" sz="2000" dirty="0" smtClean="0">
                <a:latin typeface="Times New Roman" pitchFamily="18" charset="0"/>
                <a:cs typeface="Times New Roman" pitchFamily="18" charset="0"/>
              </a:rPr>
              <a:t>The unscientific landfill may reduce the quality of the drinking water by contamination of surface and ground water through leachate and causes diseases like jaundice, nausea, asthma. </a:t>
            </a:r>
          </a:p>
          <a:p>
            <a:pPr algn="just"/>
            <a:r>
              <a:rPr lang="en-US" sz="2000" dirty="0" smtClean="0">
                <a:latin typeface="Times New Roman" pitchFamily="18" charset="0"/>
                <a:cs typeface="Times New Roman" pitchFamily="18" charset="0"/>
              </a:rPr>
              <a:t>Therefore, locating proper sites for solid waste disposal and selecting appropriate landfill site far from residential areas, environmental resources and settlement is very important for the management of solid waste.</a:t>
            </a:r>
            <a:endParaRPr lang="en-US" sz="2000" dirty="0">
              <a:latin typeface="Times New Roman" pitchFamily="18" charset="0"/>
              <a:cs typeface="Times New Roman" pitchFamily="18" charset="0"/>
            </a:endParaRPr>
          </a:p>
        </p:txBody>
      </p:sp>
      <p:pic>
        <p:nvPicPr>
          <p:cNvPr id="5" name="image6.jpeg"/>
          <p:cNvPicPr/>
          <p:nvPr/>
        </p:nvPicPr>
        <p:blipFill>
          <a:blip r:embed="rId4" cstate="print"/>
          <a:stretch>
            <a:fillRect/>
          </a:stretch>
        </p:blipFill>
        <p:spPr>
          <a:xfrm>
            <a:off x="9504379" y="1500174"/>
            <a:ext cx="4357718" cy="3786214"/>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THEMATIC MAPS</a:t>
            </a:r>
            <a:endParaRPr lang="en-US" dirty="0"/>
          </a:p>
        </p:txBody>
      </p:sp>
      <p:pic>
        <p:nvPicPr>
          <p:cNvPr id="13314" name="Picture 2" descr="C:\Users\Meenu Ganesh\Downloads\Mini Project\Slope Map.jpg"/>
          <p:cNvPicPr>
            <a:picLocks noGrp="1" noChangeAspect="1" noChangeArrowheads="1"/>
          </p:cNvPicPr>
          <p:nvPr>
            <p:ph idx="1"/>
          </p:nvPr>
        </p:nvPicPr>
        <p:blipFill>
          <a:blip r:embed="rId2" cstate="print"/>
          <a:srcRect/>
          <a:stretch>
            <a:fillRect/>
          </a:stretch>
        </p:blipFill>
        <p:spPr bwMode="auto">
          <a:xfrm>
            <a:off x="503191" y="1357298"/>
            <a:ext cx="6000792" cy="4883153"/>
          </a:xfrm>
          <a:prstGeom prst="rect">
            <a:avLst/>
          </a:prstGeom>
          <a:noFill/>
        </p:spPr>
      </p:pic>
      <p:pic>
        <p:nvPicPr>
          <p:cNvPr id="13315" name="Picture 3" descr="C:\Users\Meenu Ganesh\Downloads\Mini Project\Aspect Map.jpg"/>
          <p:cNvPicPr>
            <a:picLocks noChangeAspect="1" noChangeArrowheads="1"/>
          </p:cNvPicPr>
          <p:nvPr/>
        </p:nvPicPr>
        <p:blipFill>
          <a:blip r:embed="rId3" cstate="print"/>
          <a:srcRect/>
          <a:stretch>
            <a:fillRect/>
          </a:stretch>
        </p:blipFill>
        <p:spPr bwMode="auto">
          <a:xfrm>
            <a:off x="7432677" y="1500174"/>
            <a:ext cx="5886456" cy="4620063"/>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067" y="285728"/>
            <a:ext cx="12864465" cy="1143000"/>
          </a:xfrm>
        </p:spPr>
        <p:txBody>
          <a:bodyPr>
            <a:normAutofit/>
          </a:bodyPr>
          <a:lstStyle/>
          <a:p>
            <a:r>
              <a:rPr lang="en-US" sz="2400" dirty="0" smtClean="0">
                <a:latin typeface="Times New Roman" pitchFamily="18" charset="0"/>
                <a:cs typeface="Times New Roman" pitchFamily="18" charset="0"/>
              </a:rPr>
              <a:t>ROAD &amp; RAILWAY NETWORK BUFFER ZONES</a:t>
            </a:r>
            <a:endParaRPr lang="en-US" sz="2400" dirty="0">
              <a:latin typeface="Times New Roman" pitchFamily="18" charset="0"/>
              <a:cs typeface="Times New Roman" pitchFamily="18" charset="0"/>
            </a:endParaRPr>
          </a:p>
        </p:txBody>
      </p:sp>
      <p:pic>
        <p:nvPicPr>
          <p:cNvPr id="14338" name="Picture 2" descr="C:\Users\Meenu Ganesh\Downloads\Mini Project\Road Buffer.jpg"/>
          <p:cNvPicPr>
            <a:picLocks noGrp="1" noChangeAspect="1" noChangeArrowheads="1"/>
          </p:cNvPicPr>
          <p:nvPr>
            <p:ph idx="1"/>
          </p:nvPr>
        </p:nvPicPr>
        <p:blipFill>
          <a:blip r:embed="rId2" cstate="print"/>
          <a:srcRect/>
          <a:stretch>
            <a:fillRect/>
          </a:stretch>
        </p:blipFill>
        <p:spPr bwMode="auto">
          <a:xfrm>
            <a:off x="931819" y="1357298"/>
            <a:ext cx="5857129" cy="4883153"/>
          </a:xfrm>
          <a:prstGeom prst="rect">
            <a:avLst/>
          </a:prstGeom>
          <a:noFill/>
        </p:spPr>
      </p:pic>
      <p:pic>
        <p:nvPicPr>
          <p:cNvPr id="14339" name="Picture 3" descr="C:\Users\Meenu Ganesh\Downloads\Mini Project\Railway Buffer.jpg"/>
          <p:cNvPicPr>
            <a:picLocks noChangeAspect="1" noChangeArrowheads="1"/>
          </p:cNvPicPr>
          <p:nvPr/>
        </p:nvPicPr>
        <p:blipFill>
          <a:blip r:embed="rId3" cstate="print"/>
          <a:srcRect/>
          <a:stretch>
            <a:fillRect/>
          </a:stretch>
        </p:blipFill>
        <p:spPr bwMode="auto">
          <a:xfrm>
            <a:off x="7260385" y="1428736"/>
            <a:ext cx="5769671" cy="4714908"/>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Meenu Ganesh\Downloads\Mini Project\River Buffer.jpg"/>
          <p:cNvPicPr>
            <a:picLocks noChangeAspect="1" noChangeArrowheads="1"/>
          </p:cNvPicPr>
          <p:nvPr/>
        </p:nvPicPr>
        <p:blipFill>
          <a:blip r:embed="rId2" cstate="print"/>
          <a:srcRect/>
          <a:stretch>
            <a:fillRect/>
          </a:stretch>
        </p:blipFill>
        <p:spPr bwMode="auto">
          <a:xfrm>
            <a:off x="3146397" y="0"/>
            <a:ext cx="7500990" cy="68580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699" y="274638"/>
            <a:ext cx="12864465" cy="439718"/>
          </a:xfrm>
        </p:spPr>
        <p:txBody>
          <a:bodyPr>
            <a:normAutofit fontScale="90000"/>
          </a:bodyPr>
          <a:lstStyle/>
          <a:p>
            <a:r>
              <a:rPr lang="en-US" dirty="0" smtClean="0"/>
              <a:t>Final suitability map for site selection</a:t>
            </a:r>
            <a:endParaRPr lang="en-US" dirty="0"/>
          </a:p>
        </p:txBody>
      </p:sp>
      <p:pic>
        <p:nvPicPr>
          <p:cNvPr id="3074" name="Picture 2" descr="C:\Users\Meenu Ganesh\Downloads\Suitability Map 2.jpg"/>
          <p:cNvPicPr>
            <a:picLocks noGrp="1" noChangeAspect="1" noChangeArrowheads="1"/>
          </p:cNvPicPr>
          <p:nvPr>
            <p:ph idx="1"/>
          </p:nvPr>
        </p:nvPicPr>
        <p:blipFill>
          <a:blip r:embed="rId2" cstate="print"/>
          <a:srcRect/>
          <a:stretch>
            <a:fillRect/>
          </a:stretch>
        </p:blipFill>
        <p:spPr bwMode="auto">
          <a:xfrm>
            <a:off x="1217571" y="928670"/>
            <a:ext cx="6846727" cy="5715040"/>
          </a:xfrm>
          <a:prstGeom prst="rect">
            <a:avLst/>
          </a:prstGeom>
          <a:noFill/>
        </p:spPr>
      </p:pic>
      <p:graphicFrame>
        <p:nvGraphicFramePr>
          <p:cNvPr id="6" name="Content Placeholder 3"/>
          <p:cNvGraphicFramePr>
            <a:graphicFrameLocks/>
          </p:cNvGraphicFramePr>
          <p:nvPr/>
        </p:nvGraphicFramePr>
        <p:xfrm>
          <a:off x="8789999" y="1071546"/>
          <a:ext cx="5143536" cy="4694872"/>
        </p:xfrm>
        <a:graphic>
          <a:graphicData uri="http://schemas.openxmlformats.org/drawingml/2006/table">
            <a:tbl>
              <a:tblPr firstRow="1" bandRow="1">
                <a:tableStyleId>{F5AB1C69-6EDB-4FF4-983F-18BD219EF322}</a:tableStyleId>
              </a:tblPr>
              <a:tblGrid>
                <a:gridCol w="1285884"/>
                <a:gridCol w="1285884"/>
                <a:gridCol w="1285884"/>
                <a:gridCol w="1285884"/>
              </a:tblGrid>
              <a:tr h="958137">
                <a:tc>
                  <a:txBody>
                    <a:bodyPr/>
                    <a:lstStyle/>
                    <a:p>
                      <a:r>
                        <a:rPr lang="en-US" dirty="0" smtClean="0"/>
                        <a:t>S.No</a:t>
                      </a:r>
                      <a:endParaRPr lang="en-US" dirty="0"/>
                    </a:p>
                  </a:txBody>
                  <a:tcPr/>
                </a:tc>
                <a:tc>
                  <a:txBody>
                    <a:bodyPr/>
                    <a:lstStyle/>
                    <a:p>
                      <a:r>
                        <a:rPr lang="en-US" dirty="0" smtClean="0"/>
                        <a:t>Criteria</a:t>
                      </a:r>
                      <a:endParaRPr lang="en-US" dirty="0"/>
                    </a:p>
                  </a:txBody>
                  <a:tcPr/>
                </a:tc>
                <a:tc>
                  <a:txBody>
                    <a:bodyPr/>
                    <a:lstStyle/>
                    <a:p>
                      <a:r>
                        <a:rPr lang="en-US" dirty="0" smtClean="0"/>
                        <a:t>Weights</a:t>
                      </a:r>
                      <a:endParaRPr lang="en-US" dirty="0"/>
                    </a:p>
                  </a:txBody>
                  <a:tcPr/>
                </a:tc>
                <a:tc>
                  <a:txBody>
                    <a:bodyPr/>
                    <a:lstStyle/>
                    <a:p>
                      <a:r>
                        <a:rPr lang="en-US" dirty="0" smtClean="0"/>
                        <a:t>Priority</a:t>
                      </a:r>
                      <a:r>
                        <a:rPr lang="en-US" baseline="0" dirty="0" smtClean="0"/>
                        <a:t> Percentage</a:t>
                      </a:r>
                      <a:endParaRPr lang="en-US" dirty="0"/>
                    </a:p>
                  </a:txBody>
                  <a:tcPr/>
                </a:tc>
              </a:tr>
              <a:tr h="383255">
                <a:tc>
                  <a:txBody>
                    <a:bodyPr/>
                    <a:lstStyle/>
                    <a:p>
                      <a:r>
                        <a:rPr lang="en-US" dirty="0" smtClean="0"/>
                        <a:t>1</a:t>
                      </a:r>
                      <a:endParaRPr lang="en-US" dirty="0"/>
                    </a:p>
                  </a:txBody>
                  <a:tcPr/>
                </a:tc>
                <a:tc>
                  <a:txBody>
                    <a:bodyPr/>
                    <a:lstStyle/>
                    <a:p>
                      <a:r>
                        <a:rPr lang="en-US" dirty="0" smtClean="0"/>
                        <a:t>Slope</a:t>
                      </a:r>
                      <a:endParaRPr lang="en-US" dirty="0"/>
                    </a:p>
                  </a:txBody>
                  <a:tcPr/>
                </a:tc>
                <a:tc>
                  <a:txBody>
                    <a:bodyPr/>
                    <a:lstStyle/>
                    <a:p>
                      <a:r>
                        <a:rPr lang="en-US" dirty="0" smtClean="0"/>
                        <a:t>15</a:t>
                      </a:r>
                      <a:endParaRPr lang="en-US" dirty="0"/>
                    </a:p>
                  </a:txBody>
                  <a:tcPr/>
                </a:tc>
                <a:tc>
                  <a:txBody>
                    <a:bodyPr/>
                    <a:lstStyle/>
                    <a:p>
                      <a:r>
                        <a:rPr lang="en-US" dirty="0" smtClean="0"/>
                        <a:t>17.93</a:t>
                      </a:r>
                      <a:endParaRPr lang="en-US" dirty="0"/>
                    </a:p>
                  </a:txBody>
                  <a:tcPr/>
                </a:tc>
              </a:tr>
              <a:tr h="383255">
                <a:tc>
                  <a:txBody>
                    <a:bodyPr/>
                    <a:lstStyle/>
                    <a:p>
                      <a:r>
                        <a:rPr lang="en-US" dirty="0" smtClean="0"/>
                        <a:t>2</a:t>
                      </a:r>
                      <a:endParaRPr lang="en-US" dirty="0"/>
                    </a:p>
                  </a:txBody>
                  <a:tcPr/>
                </a:tc>
                <a:tc>
                  <a:txBody>
                    <a:bodyPr/>
                    <a:lstStyle/>
                    <a:p>
                      <a:r>
                        <a:rPr lang="en-US" dirty="0" smtClean="0"/>
                        <a:t>Geology</a:t>
                      </a:r>
                      <a:endParaRPr lang="en-US" dirty="0"/>
                    </a:p>
                  </a:txBody>
                  <a:tcPr/>
                </a:tc>
                <a:tc>
                  <a:txBody>
                    <a:bodyPr/>
                    <a:lstStyle/>
                    <a:p>
                      <a:r>
                        <a:rPr lang="en-US" dirty="0" smtClean="0"/>
                        <a:t>15</a:t>
                      </a:r>
                      <a:endParaRPr lang="en-US" dirty="0"/>
                    </a:p>
                  </a:txBody>
                  <a:tcPr/>
                </a:tc>
                <a:tc>
                  <a:txBody>
                    <a:bodyPr/>
                    <a:lstStyle/>
                    <a:p>
                      <a:r>
                        <a:rPr lang="en-US" dirty="0" smtClean="0"/>
                        <a:t>12.25</a:t>
                      </a:r>
                      <a:endParaRPr lang="en-US" dirty="0"/>
                    </a:p>
                  </a:txBody>
                  <a:tcPr/>
                </a:tc>
              </a:tr>
              <a:tr h="958137">
                <a:tc>
                  <a:txBody>
                    <a:bodyPr/>
                    <a:lstStyle/>
                    <a:p>
                      <a:r>
                        <a:rPr lang="en-US" dirty="0" smtClean="0"/>
                        <a:t>3</a:t>
                      </a:r>
                      <a:endParaRPr lang="en-US" dirty="0"/>
                    </a:p>
                  </a:txBody>
                  <a:tcPr/>
                </a:tc>
                <a:tc>
                  <a:txBody>
                    <a:bodyPr/>
                    <a:lstStyle/>
                    <a:p>
                      <a:r>
                        <a:rPr lang="en-US" dirty="0" smtClean="0"/>
                        <a:t>Landuse &amp; Land cover</a:t>
                      </a:r>
                      <a:r>
                        <a:rPr lang="en-US" baseline="0" dirty="0" smtClean="0"/>
                        <a:t> </a:t>
                      </a:r>
                      <a:endParaRPr lang="en-US" dirty="0"/>
                    </a:p>
                  </a:txBody>
                  <a:tcPr/>
                </a:tc>
                <a:tc>
                  <a:txBody>
                    <a:bodyPr/>
                    <a:lstStyle/>
                    <a:p>
                      <a:r>
                        <a:rPr lang="en-US" dirty="0" smtClean="0"/>
                        <a:t>30</a:t>
                      </a:r>
                      <a:endParaRPr lang="en-US" dirty="0"/>
                    </a:p>
                  </a:txBody>
                  <a:tcPr/>
                </a:tc>
                <a:tc>
                  <a:txBody>
                    <a:bodyPr/>
                    <a:lstStyle/>
                    <a:p>
                      <a:r>
                        <a:rPr lang="en-US" dirty="0" smtClean="0"/>
                        <a:t>42.23</a:t>
                      </a:r>
                      <a:endParaRPr lang="en-US" dirty="0"/>
                    </a:p>
                  </a:txBody>
                  <a:tcPr/>
                </a:tc>
              </a:tr>
              <a:tr h="670696">
                <a:tc>
                  <a:txBody>
                    <a:bodyPr/>
                    <a:lstStyle/>
                    <a:p>
                      <a:r>
                        <a:rPr lang="en-US" dirty="0" smtClean="0"/>
                        <a:t>4</a:t>
                      </a:r>
                      <a:endParaRPr lang="en-US" dirty="0"/>
                    </a:p>
                  </a:txBody>
                  <a:tcPr/>
                </a:tc>
                <a:tc>
                  <a:txBody>
                    <a:bodyPr/>
                    <a:lstStyle/>
                    <a:p>
                      <a:r>
                        <a:rPr lang="en-US" dirty="0" smtClean="0"/>
                        <a:t>Distance</a:t>
                      </a:r>
                      <a:r>
                        <a:rPr lang="en-US" baseline="0" dirty="0" smtClean="0"/>
                        <a:t> from road</a:t>
                      </a:r>
                      <a:endParaRPr lang="en-US" dirty="0"/>
                    </a:p>
                  </a:txBody>
                  <a:tcPr/>
                </a:tc>
                <a:tc>
                  <a:txBody>
                    <a:bodyPr/>
                    <a:lstStyle/>
                    <a:p>
                      <a:r>
                        <a:rPr lang="en-US" dirty="0" smtClean="0"/>
                        <a:t>20</a:t>
                      </a:r>
                      <a:endParaRPr lang="en-US" dirty="0"/>
                    </a:p>
                  </a:txBody>
                  <a:tcPr/>
                </a:tc>
                <a:tc>
                  <a:txBody>
                    <a:bodyPr/>
                    <a:lstStyle/>
                    <a:p>
                      <a:r>
                        <a:rPr lang="en-US" dirty="0" smtClean="0"/>
                        <a:t>13.5</a:t>
                      </a:r>
                      <a:endParaRPr lang="en-US" dirty="0"/>
                    </a:p>
                  </a:txBody>
                  <a:tcPr/>
                </a:tc>
              </a:tr>
              <a:tr h="958137">
                <a:tc>
                  <a:txBody>
                    <a:bodyPr/>
                    <a:lstStyle/>
                    <a:p>
                      <a:r>
                        <a:rPr lang="en-US" dirty="0" smtClean="0"/>
                        <a:t>5</a:t>
                      </a:r>
                      <a:endParaRPr lang="en-US" dirty="0"/>
                    </a:p>
                  </a:txBody>
                  <a:tcPr/>
                </a:tc>
                <a:tc>
                  <a:txBody>
                    <a:bodyPr/>
                    <a:lstStyle/>
                    <a:p>
                      <a:r>
                        <a:rPr lang="en-US" dirty="0" smtClean="0"/>
                        <a:t>Distance</a:t>
                      </a:r>
                      <a:r>
                        <a:rPr lang="en-US" baseline="0" dirty="0" smtClean="0"/>
                        <a:t> from main river</a:t>
                      </a:r>
                      <a:endParaRPr lang="en-US" dirty="0"/>
                    </a:p>
                  </a:txBody>
                  <a:tcPr/>
                </a:tc>
                <a:tc>
                  <a:txBody>
                    <a:bodyPr/>
                    <a:lstStyle/>
                    <a:p>
                      <a:r>
                        <a:rPr lang="en-US" dirty="0" smtClean="0"/>
                        <a:t>20</a:t>
                      </a:r>
                      <a:endParaRPr lang="en-US" dirty="0"/>
                    </a:p>
                  </a:txBody>
                  <a:tcPr/>
                </a:tc>
                <a:tc>
                  <a:txBody>
                    <a:bodyPr/>
                    <a:lstStyle/>
                    <a:p>
                      <a:r>
                        <a:rPr lang="en-US" dirty="0" smtClean="0"/>
                        <a:t>14.09</a:t>
                      </a:r>
                      <a:endParaRPr lang="en-US" dirty="0"/>
                    </a:p>
                  </a:txBody>
                  <a:tcPr/>
                </a:tc>
              </a:tr>
              <a:tr h="383255">
                <a:tc gridSpan="2">
                  <a:txBody>
                    <a:bodyPr/>
                    <a:lstStyle/>
                    <a:p>
                      <a:pPr algn="ctr"/>
                      <a:r>
                        <a:rPr lang="en-US" dirty="0" smtClean="0">
                          <a:latin typeface="Arial" pitchFamily="34" charset="0"/>
                          <a:cs typeface="Arial" pitchFamily="34" charset="0"/>
                        </a:rPr>
                        <a:t>Total</a:t>
                      </a:r>
                      <a:endParaRPr lang="en-US" dirty="0">
                        <a:latin typeface="Arial" pitchFamily="34" charset="0"/>
                        <a:cs typeface="Arial" pitchFamily="34" charset="0"/>
                      </a:endParaRPr>
                    </a:p>
                  </a:txBody>
                  <a:tcPr/>
                </a:tc>
                <a:tc hMerge="1">
                  <a:txBody>
                    <a:bodyPr/>
                    <a:lstStyle/>
                    <a:p>
                      <a:endParaRPr lang="en-US" dirty="0"/>
                    </a:p>
                  </a:txBody>
                  <a:tcPr/>
                </a:tc>
                <a:tc>
                  <a:txBody>
                    <a:bodyPr/>
                    <a:lstStyle/>
                    <a:p>
                      <a:r>
                        <a:rPr lang="en-US" dirty="0" smtClean="0"/>
                        <a:t>100</a:t>
                      </a:r>
                      <a:endParaRPr lang="en-US" dirty="0"/>
                    </a:p>
                  </a:txBody>
                  <a:tcPr/>
                </a:tc>
                <a:tc>
                  <a:txBody>
                    <a:bodyPr/>
                    <a:lstStyle/>
                    <a:p>
                      <a:r>
                        <a:rPr lang="en-US" dirty="0" smtClean="0"/>
                        <a:t>100</a:t>
                      </a:r>
                      <a:endParaRPr lang="en-US" dirty="0"/>
                    </a:p>
                  </a:txBody>
                  <a:tcPr/>
                </a:tc>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699" y="274638"/>
            <a:ext cx="12864465" cy="725470"/>
          </a:xfrm>
        </p:spPr>
        <p:txBody>
          <a:bodyPr>
            <a:normAutofit fontScale="90000"/>
          </a:bodyPr>
          <a:lstStyle/>
          <a:p>
            <a:r>
              <a:rPr lang="en-US" dirty="0" smtClean="0"/>
              <a:t>CONCLUSION</a:t>
            </a:r>
            <a:endParaRPr lang="en-US" dirty="0"/>
          </a:p>
        </p:txBody>
      </p:sp>
      <p:sp>
        <p:nvSpPr>
          <p:cNvPr id="3" name="Content Placeholder 2"/>
          <p:cNvSpPr>
            <a:spLocks noGrp="1"/>
          </p:cNvSpPr>
          <p:nvPr>
            <p:ph idx="1"/>
          </p:nvPr>
        </p:nvSpPr>
        <p:spPr>
          <a:xfrm>
            <a:off x="714699" y="1000108"/>
            <a:ext cx="12864465" cy="5286412"/>
          </a:xfrm>
        </p:spPr>
        <p:txBody>
          <a:bodyPr>
            <a:normAutofit/>
          </a:bodyPr>
          <a:lstStyle/>
          <a:p>
            <a:pPr algn="just"/>
            <a:r>
              <a:rPr lang="en-US" sz="2800" dirty="0" smtClean="0">
                <a:latin typeface="Times New Roman" pitchFamily="18" charset="0"/>
                <a:cs typeface="Times New Roman" pitchFamily="18" charset="0"/>
              </a:rPr>
              <a:t>Solid wastes consist of highly heterogeneous mass of discarded materials from residential, commercial and industrial activities. </a:t>
            </a:r>
          </a:p>
          <a:p>
            <a:pPr algn="just"/>
            <a:r>
              <a:rPr lang="en-US" sz="2800" dirty="0" smtClean="0">
                <a:latin typeface="Times New Roman" pitchFamily="18" charset="0"/>
                <a:cs typeface="Times New Roman" pitchFamily="18" charset="0"/>
              </a:rPr>
              <a:t>Selection of disposal sites for solid wastes generated in the urban area has always remained a big task as the selected site should not affect the environment negatively. </a:t>
            </a:r>
          </a:p>
          <a:p>
            <a:pPr algn="just"/>
            <a:r>
              <a:rPr lang="en-US" sz="2800" dirty="0" smtClean="0">
                <a:latin typeface="Times New Roman" pitchFamily="18" charset="0"/>
                <a:cs typeface="Times New Roman" pitchFamily="18" charset="0"/>
              </a:rPr>
              <a:t>The methodology employed in this study described the QGIS and weighted index process techniques for the selection of suitable sites for the disposal of municipal solid wastes in Tiruchirappalli district. </a:t>
            </a:r>
          </a:p>
          <a:p>
            <a:pPr algn="just"/>
            <a:r>
              <a:rPr lang="en-US" sz="2800" dirty="0" smtClean="0">
                <a:latin typeface="Times New Roman" pitchFamily="18" charset="0"/>
                <a:cs typeface="Times New Roman" pitchFamily="18" charset="0"/>
              </a:rPr>
              <a:t>The study shows the ability of  QGIS as an authentic tool for decision support.</a:t>
            </a:r>
          </a:p>
          <a:p>
            <a:pPr algn="just"/>
            <a:r>
              <a:rPr lang="en-US" sz="2800" dirty="0" smtClean="0">
                <a:latin typeface="Times New Roman" pitchFamily="18" charset="0"/>
                <a:cs typeface="Times New Roman" pitchFamily="18" charset="0"/>
              </a:rPr>
              <a:t>Finally, the suitable site was selected for the management of solid waste in the study area which was identified to be the ideal and the most accessible site.</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699" y="285728"/>
            <a:ext cx="12864465" cy="785818"/>
          </a:xfrm>
        </p:spPr>
        <p:txBody>
          <a:bodyPr/>
          <a:lstStyle/>
          <a:p>
            <a:r>
              <a:rPr lang="en-US" dirty="0" smtClean="0"/>
              <a:t>REFERENCES</a:t>
            </a:r>
            <a:endParaRPr lang="en-US" dirty="0"/>
          </a:p>
        </p:txBody>
      </p:sp>
      <p:sp>
        <p:nvSpPr>
          <p:cNvPr id="3" name="Content Placeholder 2"/>
          <p:cNvSpPr>
            <a:spLocks noGrp="1"/>
          </p:cNvSpPr>
          <p:nvPr>
            <p:ph idx="1"/>
          </p:nvPr>
        </p:nvSpPr>
        <p:spPr>
          <a:xfrm>
            <a:off x="714699" y="1071546"/>
            <a:ext cx="12864465" cy="5054621"/>
          </a:xfrm>
        </p:spPr>
        <p:txBody>
          <a:bodyPr>
            <a:normAutofit/>
          </a:bodyPr>
          <a:lstStyle/>
          <a:p>
            <a:pPr algn="just">
              <a:buNone/>
            </a:pPr>
            <a:endParaRPr lang="en-US" sz="2000" dirty="0" smtClean="0"/>
          </a:p>
          <a:p>
            <a:pPr lvl="0" algn="just">
              <a:buNone/>
            </a:pPr>
            <a:r>
              <a:rPr lang="en-US" sz="2000" dirty="0" smtClean="0">
                <a:latin typeface="Times New Roman" panose="02020603050405020304" pitchFamily="18" charset="0"/>
                <a:cs typeface="Times New Roman" panose="02020603050405020304" pitchFamily="18" charset="0"/>
              </a:rPr>
              <a:t>[1].Analysis of Urban Heat Island (UHI) in Relation to Normalized Difference Vegetation Index (NDVI): A Comparative Study of Delhi and Mumbai -</a:t>
            </a:r>
            <a:r>
              <a:rPr lang="en-US" sz="2000" dirty="0" err="1" smtClean="0">
                <a:latin typeface="Times New Roman" panose="02020603050405020304" pitchFamily="18" charset="0"/>
                <a:cs typeface="Times New Roman" panose="02020603050405020304" pitchFamily="18" charset="0"/>
              </a:rPr>
              <a:t>Aakriti</a:t>
            </a:r>
            <a:r>
              <a:rPr lang="en-US" sz="2000" dirty="0" smtClean="0">
                <a:latin typeface="Times New Roman" panose="02020603050405020304" pitchFamily="18" charset="0"/>
                <a:cs typeface="Times New Roman" panose="02020603050405020304" pitchFamily="18" charset="0"/>
              </a:rPr>
              <a:t> Grover and Ram </a:t>
            </a:r>
            <a:r>
              <a:rPr lang="en-US" sz="2000" dirty="0" err="1" smtClean="0">
                <a:latin typeface="Times New Roman" panose="02020603050405020304" pitchFamily="18" charset="0"/>
                <a:cs typeface="Times New Roman" panose="02020603050405020304" pitchFamily="18" charset="0"/>
              </a:rPr>
              <a:t>Babu</a:t>
            </a:r>
            <a:r>
              <a:rPr lang="en-US" sz="2000" dirty="0" smtClean="0">
                <a:latin typeface="Times New Roman" panose="02020603050405020304" pitchFamily="18" charset="0"/>
                <a:cs typeface="Times New Roman" panose="02020603050405020304" pitchFamily="18" charset="0"/>
              </a:rPr>
              <a:t> Singh</a:t>
            </a:r>
            <a:r>
              <a:rPr lang="en-US" sz="2000" dirty="0" smtClean="0"/>
              <a:t>.</a:t>
            </a:r>
          </a:p>
          <a:p>
            <a:pPr lvl="0" algn="just">
              <a:buNone/>
            </a:pPr>
            <a:r>
              <a:rPr lang="en-US" sz="2000" dirty="0" smtClean="0"/>
              <a:t>[2]. </a:t>
            </a:r>
            <a:r>
              <a:rPr lang="en-US" sz="2000" dirty="0" err="1" smtClean="0"/>
              <a:t>Ankitverma</a:t>
            </a:r>
            <a:r>
              <a:rPr lang="en-US" sz="2000" dirty="0" smtClean="0"/>
              <a:t> and </a:t>
            </a:r>
            <a:r>
              <a:rPr lang="en-US" sz="2000" dirty="0" err="1" smtClean="0"/>
              <a:t>BhondeB.K,”Optimization</a:t>
            </a:r>
            <a:r>
              <a:rPr lang="en-US" sz="2000" dirty="0" smtClean="0"/>
              <a:t> of municipal solid waste management of Indore city using GIS “International journal on emerging technologies: 194-200 (2014)</a:t>
            </a:r>
          </a:p>
          <a:p>
            <a:pPr algn="just">
              <a:buNone/>
            </a:pPr>
            <a:r>
              <a:rPr lang="en-US" sz="2000" dirty="0" smtClean="0"/>
              <a:t>[3]. </a:t>
            </a:r>
            <a:r>
              <a:rPr lang="en-US" sz="2000" dirty="0" err="1" smtClean="0"/>
              <a:t>Karthiheyan</a:t>
            </a:r>
            <a:r>
              <a:rPr lang="en-US" sz="2000" dirty="0" smtClean="0"/>
              <a:t> P.N and </a:t>
            </a:r>
            <a:r>
              <a:rPr lang="en-US" sz="2000" dirty="0" err="1" smtClean="0"/>
              <a:t>Yeshodha</a:t>
            </a:r>
            <a:r>
              <a:rPr lang="en-US" sz="2000" dirty="0" smtClean="0"/>
              <a:t> L “Site selection for urban solid waste disposal using remote sensing and open source GIS in </a:t>
            </a:r>
            <a:r>
              <a:rPr lang="en-US" sz="2000" dirty="0" err="1" smtClean="0"/>
              <a:t>krishnagiri</a:t>
            </a:r>
            <a:r>
              <a:rPr lang="en-US" sz="2000" dirty="0" smtClean="0"/>
              <a:t> district, Tamil </a:t>
            </a:r>
            <a:r>
              <a:rPr lang="en-US" sz="2000" dirty="0" err="1" smtClean="0"/>
              <a:t>nadu</a:t>
            </a:r>
            <a:r>
              <a:rPr lang="en-US" sz="2000" dirty="0" smtClean="0"/>
              <a:t>” International journal for innovative research in Science &amp; technology ,</a:t>
            </a:r>
            <a:r>
              <a:rPr lang="en-US" sz="2000" dirty="0" err="1" smtClean="0"/>
              <a:t>vol</a:t>
            </a:r>
            <a:r>
              <a:rPr lang="en-US" sz="2000" dirty="0" smtClean="0"/>
              <a:t> 2,Issue 10,march 2016:2349-6010</a:t>
            </a:r>
          </a:p>
          <a:p>
            <a:pPr algn="just">
              <a:buNone/>
            </a:pPr>
            <a:r>
              <a:rPr lang="en-US" sz="2000" dirty="0" smtClean="0"/>
              <a:t>[4]. </a:t>
            </a:r>
            <a:r>
              <a:rPr lang="en-US" sz="2000" dirty="0" err="1" smtClean="0"/>
              <a:t>Kallel</a:t>
            </a:r>
            <a:r>
              <a:rPr lang="en-US" sz="2000" dirty="0" smtClean="0"/>
              <a:t>, </a:t>
            </a:r>
            <a:r>
              <a:rPr lang="en-US" sz="2000" dirty="0" err="1" smtClean="0"/>
              <a:t>Amjad</a:t>
            </a:r>
            <a:r>
              <a:rPr lang="en-US" sz="2000" dirty="0" smtClean="0"/>
              <a:t>, Mohamed </a:t>
            </a:r>
            <a:r>
              <a:rPr lang="en-US" sz="2000" dirty="0" err="1" smtClean="0"/>
              <a:t>MoncefSerbaji</a:t>
            </a:r>
            <a:r>
              <a:rPr lang="en-US" sz="2000" dirty="0" smtClean="0"/>
              <a:t>, and </a:t>
            </a:r>
            <a:r>
              <a:rPr lang="en-US" sz="2000" dirty="0" err="1" smtClean="0"/>
              <a:t>MoncefZairi</a:t>
            </a:r>
            <a:r>
              <a:rPr lang="en-US" sz="2000" dirty="0" smtClean="0"/>
              <a:t>. "Using GIS-Based Tools for the Optimization of Solid Waste Collection  and  Transport:  Case  Study  of  </a:t>
            </a:r>
            <a:r>
              <a:rPr lang="en-US" sz="2000" dirty="0" err="1" smtClean="0"/>
              <a:t>Sfax</a:t>
            </a:r>
            <a:r>
              <a:rPr lang="en-US" sz="2000" dirty="0" smtClean="0"/>
              <a:t>  City, Tunisia." Journal of Engineering 2016 (2016).</a:t>
            </a:r>
          </a:p>
          <a:p>
            <a:pPr algn="just">
              <a:buNone/>
            </a:pPr>
            <a:r>
              <a:rPr lang="en-US" sz="2000" dirty="0" smtClean="0"/>
              <a:t>[5]. </a:t>
            </a:r>
            <a:r>
              <a:rPr lang="en-US" sz="2000" dirty="0" err="1" smtClean="0"/>
              <a:t>Hannan</a:t>
            </a:r>
            <a:r>
              <a:rPr lang="en-US" sz="2000" dirty="0" smtClean="0"/>
              <a:t>, M. A., et al. "A review on technologies and their usage in solid waste monitoring and management systems: Issues and challenges." Waste Management 43 (2015): 509-523.</a:t>
            </a:r>
          </a:p>
          <a:p>
            <a:pPr algn="just">
              <a:buNone/>
            </a:pPr>
            <a:r>
              <a:rPr lang="en-US" sz="2000" dirty="0" smtClean="0"/>
              <a:t>[6]. </a:t>
            </a:r>
            <a:r>
              <a:rPr lang="en-US" sz="2000" dirty="0" err="1" smtClean="0"/>
              <a:t>Şener</a:t>
            </a:r>
            <a:r>
              <a:rPr lang="en-US" sz="2000" dirty="0" smtClean="0"/>
              <a:t>, </a:t>
            </a:r>
            <a:r>
              <a:rPr lang="en-US" sz="2000" dirty="0" err="1" smtClean="0"/>
              <a:t>Şehnaz</a:t>
            </a:r>
            <a:r>
              <a:rPr lang="en-US" sz="2000" dirty="0" smtClean="0"/>
              <a:t>, </a:t>
            </a:r>
            <a:r>
              <a:rPr lang="en-US" sz="2000" dirty="0" err="1" smtClean="0"/>
              <a:t>ErhanSener</a:t>
            </a:r>
            <a:r>
              <a:rPr lang="en-US" sz="2000" dirty="0" smtClean="0"/>
              <a:t>, and </a:t>
            </a:r>
            <a:r>
              <a:rPr lang="en-US" sz="2000" dirty="0" err="1" smtClean="0"/>
              <a:t>RemziKaragüzel</a:t>
            </a:r>
            <a:r>
              <a:rPr lang="en-US" sz="2000" dirty="0" smtClean="0"/>
              <a:t>. "Solid waste disposal site selection with GIS and AHP methodology: a case study     in     </a:t>
            </a:r>
            <a:r>
              <a:rPr lang="en-US" sz="2000" dirty="0" err="1" smtClean="0"/>
              <a:t>Senirkent–Uluborlu</a:t>
            </a:r>
            <a:r>
              <a:rPr lang="en-US" sz="2000" dirty="0" smtClean="0"/>
              <a:t>      (</a:t>
            </a:r>
            <a:r>
              <a:rPr lang="en-US" sz="2000" dirty="0" err="1" smtClean="0"/>
              <a:t>Isparta</a:t>
            </a:r>
            <a:r>
              <a:rPr lang="en-US" sz="2000" dirty="0" smtClean="0"/>
              <a:t>)      Basin, Turkey." Environmental monitoring and assessment173.1-4 (2011): 533-554</a:t>
            </a:r>
            <a:endParaRPr lang="en-US" sz="20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7A1529BD-1920-456A-9A94-D1B0EE38B31A}"/>
              </a:ext>
            </a:extLst>
          </p:cNvPr>
          <p:cNvPicPr>
            <a:picLocks noGrp="1" noChangeAspect="1"/>
          </p:cNvPicPr>
          <p:nvPr>
            <p:ph idx="1"/>
          </p:nvPr>
        </p:nvPicPr>
        <p:blipFill>
          <a:blip r:embed="rId2"/>
          <a:stretch>
            <a:fillRect/>
          </a:stretch>
        </p:blipFill>
        <p:spPr>
          <a:xfrm>
            <a:off x="0" y="1"/>
            <a:ext cx="14293849" cy="6858000"/>
          </a:xfrm>
          <a:prstGeom prst="rect">
            <a:avLst/>
          </a:prstGeom>
        </p:spPr>
      </p:pic>
      <p:sp>
        <p:nvSpPr>
          <p:cNvPr id="5" name="TextBox 4">
            <a:extLst>
              <a:ext uri="{FF2B5EF4-FFF2-40B4-BE49-F238E27FC236}">
                <a16:creationId xmlns:a16="http://schemas.microsoft.com/office/drawing/2014/main" xmlns="" id="{0DDC046E-CBC4-4FB5-9B9C-52FCE3E83EE5}"/>
              </a:ext>
            </a:extLst>
          </p:cNvPr>
          <p:cNvSpPr txBox="1"/>
          <p:nvPr/>
        </p:nvSpPr>
        <p:spPr>
          <a:xfrm>
            <a:off x="4377492" y="2921169"/>
            <a:ext cx="5248523" cy="1015663"/>
          </a:xfrm>
          <a:prstGeom prst="rect">
            <a:avLst/>
          </a:prstGeom>
          <a:noFill/>
        </p:spPr>
        <p:txBody>
          <a:bodyPr wrap="square" rtlCol="0">
            <a:spAutoFit/>
          </a:bodyPr>
          <a:lstStyle/>
          <a:p>
            <a:r>
              <a:rPr lang="en-US" sz="6000" b="1" dirty="0">
                <a:latin typeface="Bookman Old Style" panose="02050604050505020204" pitchFamily="18" charset="0"/>
                <a:cs typeface="Arial" panose="020B0604020202020204" pitchFamily="34" charset="0"/>
              </a:rPr>
              <a:t>Thank you</a:t>
            </a:r>
            <a:endParaRPr lang="en-IN" sz="6000" b="1" dirty="0">
              <a:latin typeface="Bookman Old Style" panose="02050604050505020204" pitchFamily="18" charset="0"/>
              <a:cs typeface="Arial" panose="020B0604020202020204" pitchFamily="34" charset="0"/>
            </a:endParaRPr>
          </a:p>
        </p:txBody>
      </p:sp>
    </p:spTree>
    <p:extLst>
      <p:ext uri="{BB962C8B-B14F-4D97-AF65-F5344CB8AC3E}">
        <p14:creationId xmlns:p14="http://schemas.microsoft.com/office/powerpoint/2010/main" xmlns="" val="358092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AIM AND OBJECTIVE</a:t>
            </a:r>
            <a:endParaRPr lang="en-US" dirty="0"/>
          </a:p>
        </p:txBody>
      </p:sp>
      <p:sp>
        <p:nvSpPr>
          <p:cNvPr id="3" name="Content Placeholder 2"/>
          <p:cNvSpPr>
            <a:spLocks noGrp="1"/>
          </p:cNvSpPr>
          <p:nvPr>
            <p:ph idx="1"/>
          </p:nvPr>
        </p:nvSpPr>
        <p:spPr>
          <a:xfrm>
            <a:off x="714699" y="1428739"/>
            <a:ext cx="12864465" cy="4697431"/>
          </a:xfrm>
        </p:spPr>
        <p:txBody>
          <a:bodyPr>
            <a:noAutofit/>
          </a:bodyPr>
          <a:lstStyle/>
          <a:p>
            <a:pPr algn="just">
              <a:lnSpc>
                <a:spcPct val="150000"/>
              </a:lnSpc>
              <a:tabLst>
                <a:tab pos="261938" algn="l"/>
              </a:tabLst>
            </a:pPr>
            <a:r>
              <a:rPr lang="en-US" sz="2800" dirty="0" smtClean="0">
                <a:latin typeface="Times New Roman" pitchFamily="18" charset="0"/>
                <a:cs typeface="Times New Roman" pitchFamily="18" charset="0"/>
              </a:rPr>
              <a:t>To study Landuse/Land cover (LULC) changes due to urbanization and related concretization and to correlate it with Land Surface Temperature (LST), Normalized Difference Vegetation Index (NDVI) and Normalized Difference Build-up Index (NDBI) to assess the change detection for the years 1997, 2007and 2019 in Trichy City, Tamilnadu, India.</a:t>
            </a:r>
          </a:p>
          <a:p>
            <a:pPr algn="just">
              <a:lnSpc>
                <a:spcPct val="150000"/>
              </a:lnSpc>
              <a:tabLst>
                <a:tab pos="261938" algn="l"/>
              </a:tabLst>
            </a:pPr>
            <a:r>
              <a:rPr lang="en-US" sz="2800" dirty="0" smtClean="0">
                <a:latin typeface="Times New Roman" pitchFamily="18" charset="0"/>
                <a:cs typeface="Times New Roman" pitchFamily="18" charset="0"/>
              </a:rPr>
              <a:t>According to that, the suitable sites for dumping solid waste were proposed using open source (QGIS) GIS software.</a:t>
            </a:r>
            <a:endParaRPr lang="en-US" sz="28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801" y="214290"/>
            <a:ext cx="12864465" cy="571504"/>
          </a:xfrm>
        </p:spPr>
        <p:txBody>
          <a:bodyPr>
            <a:normAutofit fontScale="90000"/>
          </a:bodyPr>
          <a:lstStyle/>
          <a:p>
            <a:r>
              <a:rPr lang="en-US" sz="3600" dirty="0" smtClean="0">
                <a:latin typeface="Times New Roman" pitchFamily="18" charset="0"/>
                <a:cs typeface="Times New Roman" pitchFamily="18" charset="0"/>
              </a:rPr>
              <a:t>STUDY AREA</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596291" y="1000111"/>
            <a:ext cx="7890538" cy="5126059"/>
          </a:xfrm>
        </p:spPr>
        <p:txBody>
          <a:bodyPr>
            <a:normAutofit lnSpcReduction="10000"/>
          </a:bodyPr>
          <a:lstStyle/>
          <a:p>
            <a:pPr algn="just"/>
            <a:r>
              <a:rPr lang="en-US" sz="2500" dirty="0" smtClean="0"/>
              <a:t>Tiruchirapalli famously known as Trichy, is a Swachh Bharat City, is situated in the centre of the state, on the banks of the Cauvery River in the Indian state of Tamil Nadu which is the administrative headquarters of Tiruchirapalli District. </a:t>
            </a:r>
          </a:p>
          <a:p>
            <a:pPr algn="just"/>
            <a:r>
              <a:rPr lang="en-US" sz="2500" dirty="0" smtClean="0"/>
              <a:t>It is the third and fourth largest city by area and population in the state as per census 2011. </a:t>
            </a:r>
          </a:p>
          <a:p>
            <a:pPr algn="just"/>
            <a:r>
              <a:rPr lang="en-US" sz="2500" dirty="0" smtClean="0"/>
              <a:t>Occupying 167.23 square kilometers (64.57 sq. mi), the city was home to 916,857 people in 2011.</a:t>
            </a:r>
          </a:p>
          <a:p>
            <a:pPr algn="just"/>
            <a:r>
              <a:rPr lang="en-US" sz="2500" dirty="0" smtClean="0"/>
              <a:t>Trichy lies in between 10.73644 to 10.89534 North latitudes and 78.615 to 78.762 East longitudes. It has the fourth largest Municipality and </a:t>
            </a:r>
            <a:r>
              <a:rPr lang="en-US" sz="2500" b="1" dirty="0" smtClean="0"/>
              <a:t>urban agglomeration </a:t>
            </a:r>
            <a:r>
              <a:rPr lang="en-US" sz="2500" dirty="0" smtClean="0"/>
              <a:t>in the state of Tamil Nadu. </a:t>
            </a:r>
            <a:endParaRPr lang="en-US" sz="2500" dirty="0">
              <a:latin typeface="Times New Roman" pitchFamily="18" charset="0"/>
              <a:cs typeface="Times New Roman" pitchFamily="18" charset="0"/>
            </a:endParaRPr>
          </a:p>
        </p:txBody>
      </p:sp>
      <p:pic>
        <p:nvPicPr>
          <p:cNvPr id="4" name="Picture 3" descr="C:\Users\Meenu Ganesh\Downloads\Mini Project\Base Map.jpg"/>
          <p:cNvPicPr/>
          <p:nvPr/>
        </p:nvPicPr>
        <p:blipFill>
          <a:blip r:embed="rId2" cstate="print"/>
          <a:srcRect/>
          <a:stretch>
            <a:fillRect/>
          </a:stretch>
        </p:blipFill>
        <p:spPr bwMode="auto">
          <a:xfrm>
            <a:off x="8859023" y="285728"/>
            <a:ext cx="5061854" cy="3714776"/>
          </a:xfrm>
          <a:prstGeom prst="rect">
            <a:avLst/>
          </a:prstGeom>
          <a:noFill/>
          <a:ln w="9525">
            <a:noFill/>
            <a:miter lim="800000"/>
            <a:headEnd/>
            <a:tailEnd/>
          </a:ln>
        </p:spPr>
      </p:pic>
      <p:pic>
        <p:nvPicPr>
          <p:cNvPr id="3074" name="Picture 2" descr="C:\Users\Meenu Ganesh\Downloads\study area.JPG"/>
          <p:cNvPicPr>
            <a:picLocks noChangeAspect="1" noChangeArrowheads="1"/>
          </p:cNvPicPr>
          <p:nvPr/>
        </p:nvPicPr>
        <p:blipFill>
          <a:blip r:embed="rId3"/>
          <a:srcRect/>
          <a:stretch>
            <a:fillRect/>
          </a:stretch>
        </p:blipFill>
        <p:spPr bwMode="auto">
          <a:xfrm>
            <a:off x="8838156" y="4000504"/>
            <a:ext cx="5057872" cy="2128618"/>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699" y="285728"/>
            <a:ext cx="12864465" cy="714380"/>
          </a:xfrm>
        </p:spPr>
        <p:txBody>
          <a:bodyPr>
            <a:normAutofit/>
          </a:bodyPr>
          <a:lstStyle/>
          <a:p>
            <a:r>
              <a:rPr lang="en-US" sz="3200" dirty="0" smtClean="0">
                <a:latin typeface="Times New Roman" pitchFamily="18" charset="0"/>
                <a:cs typeface="Times New Roman" pitchFamily="18" charset="0"/>
              </a:rPr>
              <a:t>METHODOLOGY &amp; DATA USED</a:t>
            </a:r>
            <a:endParaRPr lang="en-US" sz="3200" dirty="0">
              <a:latin typeface="Times New Roman" pitchFamily="18" charset="0"/>
              <a:cs typeface="Times New Roman" pitchFamily="18" charset="0"/>
            </a:endParaRPr>
          </a:p>
        </p:txBody>
      </p:sp>
      <p:pic>
        <p:nvPicPr>
          <p:cNvPr id="1028" name="Picture 4" descr="C:\Users\Meenu Ganesh\Downloads\flow chart.JPG"/>
          <p:cNvPicPr>
            <a:picLocks noGrp="1" noChangeAspect="1" noChangeArrowheads="1"/>
          </p:cNvPicPr>
          <p:nvPr>
            <p:ph idx="1"/>
          </p:nvPr>
        </p:nvPicPr>
        <p:blipFill>
          <a:blip r:embed="rId2"/>
          <a:srcRect/>
          <a:stretch>
            <a:fillRect/>
          </a:stretch>
        </p:blipFill>
        <p:spPr bwMode="auto">
          <a:xfrm>
            <a:off x="596289" y="860720"/>
            <a:ext cx="6334954" cy="5782993"/>
          </a:xfrm>
          <a:prstGeom prst="rect">
            <a:avLst/>
          </a:prstGeom>
          <a:noFill/>
        </p:spPr>
      </p:pic>
      <p:graphicFrame>
        <p:nvGraphicFramePr>
          <p:cNvPr id="9" name="Table 8"/>
          <p:cNvGraphicFramePr>
            <a:graphicFrameLocks noGrp="1"/>
          </p:cNvGraphicFramePr>
          <p:nvPr/>
        </p:nvGraphicFramePr>
        <p:xfrm>
          <a:off x="7444682" y="1857363"/>
          <a:ext cx="5955120" cy="3323690"/>
        </p:xfrm>
        <a:graphic>
          <a:graphicData uri="http://schemas.openxmlformats.org/drawingml/2006/table">
            <a:tbl>
              <a:tblPr firstRow="1" bandRow="1">
                <a:tableStyleId>{7DF18680-E054-41AD-8BC1-D1AEF772440D}</a:tableStyleId>
              </a:tblPr>
              <a:tblGrid>
                <a:gridCol w="1985040"/>
                <a:gridCol w="1985040"/>
                <a:gridCol w="1985040"/>
              </a:tblGrid>
              <a:tr h="692337">
                <a:tc>
                  <a:txBody>
                    <a:bodyPr/>
                    <a:lstStyle/>
                    <a:p>
                      <a:r>
                        <a:rPr lang="en-US" dirty="0" smtClean="0"/>
                        <a:t>Data</a:t>
                      </a:r>
                      <a:endParaRPr lang="en-US" dirty="0"/>
                    </a:p>
                  </a:txBody>
                  <a:tcPr marL="95282" marR="95282"/>
                </a:tc>
                <a:tc>
                  <a:txBody>
                    <a:bodyPr/>
                    <a:lstStyle/>
                    <a:p>
                      <a:r>
                        <a:rPr lang="en-US" dirty="0" smtClean="0"/>
                        <a:t>Purpose</a:t>
                      </a:r>
                      <a:endParaRPr lang="en-US" dirty="0"/>
                    </a:p>
                  </a:txBody>
                  <a:tcPr marL="95282" marR="95282"/>
                </a:tc>
                <a:tc>
                  <a:txBody>
                    <a:bodyPr/>
                    <a:lstStyle/>
                    <a:p>
                      <a:r>
                        <a:rPr lang="en-US" dirty="0" smtClean="0"/>
                        <a:t>Spatial Resolution</a:t>
                      </a:r>
                      <a:endParaRPr lang="en-US" dirty="0"/>
                    </a:p>
                  </a:txBody>
                  <a:tcPr marL="95282" marR="95282"/>
                </a:tc>
              </a:tr>
              <a:tr h="802553">
                <a:tc>
                  <a:txBody>
                    <a:bodyPr/>
                    <a:lstStyle/>
                    <a:p>
                      <a:pPr algn="l"/>
                      <a:r>
                        <a:rPr lang="en-US" dirty="0" smtClean="0"/>
                        <a:t>Landsat</a:t>
                      </a:r>
                      <a:r>
                        <a:rPr lang="en-US" baseline="0" dirty="0" smtClean="0"/>
                        <a:t> 5(TM) &amp; 8(OLI)</a:t>
                      </a:r>
                      <a:endParaRPr lang="en-US" dirty="0"/>
                    </a:p>
                  </a:txBody>
                  <a:tcPr marL="95282" marR="95282"/>
                </a:tc>
                <a:tc>
                  <a:txBody>
                    <a:bodyPr/>
                    <a:lstStyle/>
                    <a:p>
                      <a:pPr algn="l"/>
                      <a:r>
                        <a:rPr lang="en-US" dirty="0" smtClean="0"/>
                        <a:t>LULC, LST, NDVI NDBI</a:t>
                      </a:r>
                      <a:endParaRPr lang="en-US" dirty="0"/>
                    </a:p>
                  </a:txBody>
                  <a:tcPr marL="95282" marR="95282"/>
                </a:tc>
                <a:tc>
                  <a:txBody>
                    <a:bodyPr/>
                    <a:lstStyle/>
                    <a:p>
                      <a:pPr algn="l"/>
                      <a:r>
                        <a:rPr lang="en-US" dirty="0" smtClean="0"/>
                        <a:t>30m</a:t>
                      </a:r>
                      <a:endParaRPr lang="en-US" dirty="0"/>
                    </a:p>
                  </a:txBody>
                  <a:tcPr marL="95282" marR="95282"/>
                </a:tc>
              </a:tr>
              <a:tr h="692337">
                <a:tc>
                  <a:txBody>
                    <a:bodyPr/>
                    <a:lstStyle/>
                    <a:p>
                      <a:pPr algn="l"/>
                      <a:r>
                        <a:rPr lang="en-US" dirty="0" smtClean="0"/>
                        <a:t>SRTM</a:t>
                      </a:r>
                      <a:endParaRPr lang="en-US" dirty="0"/>
                    </a:p>
                  </a:txBody>
                  <a:tcPr marL="95282" marR="95282"/>
                </a:tc>
                <a:tc>
                  <a:txBody>
                    <a:bodyPr/>
                    <a:lstStyle/>
                    <a:p>
                      <a:pPr algn="l"/>
                      <a:r>
                        <a:rPr lang="en-US" dirty="0" smtClean="0"/>
                        <a:t>DEM, Slope,</a:t>
                      </a:r>
                    </a:p>
                    <a:p>
                      <a:pPr algn="l"/>
                      <a:r>
                        <a:rPr lang="en-US" dirty="0" smtClean="0"/>
                        <a:t>Aspect, Drainage density</a:t>
                      </a:r>
                      <a:endParaRPr lang="en-US" dirty="0"/>
                    </a:p>
                  </a:txBody>
                  <a:tcPr marL="95282" marR="95282"/>
                </a:tc>
                <a:tc>
                  <a:txBody>
                    <a:bodyPr/>
                    <a:lstStyle/>
                    <a:p>
                      <a:pPr algn="l"/>
                      <a:r>
                        <a:rPr lang="en-US" dirty="0" smtClean="0"/>
                        <a:t>90 m</a:t>
                      </a:r>
                      <a:endParaRPr lang="en-US" dirty="0"/>
                    </a:p>
                  </a:txBody>
                  <a:tcPr marL="95282" marR="95282"/>
                </a:tc>
              </a:tr>
              <a:tr h="692337">
                <a:tc>
                  <a:txBody>
                    <a:bodyPr/>
                    <a:lstStyle/>
                    <a:p>
                      <a:pPr algn="l"/>
                      <a:r>
                        <a:rPr lang="en-US" dirty="0" smtClean="0"/>
                        <a:t>Toposheet -Road, river</a:t>
                      </a:r>
                      <a:r>
                        <a:rPr lang="en-US" baseline="0" dirty="0" smtClean="0"/>
                        <a:t> and railway buffers</a:t>
                      </a:r>
                      <a:endParaRPr lang="en-US" dirty="0"/>
                    </a:p>
                  </a:txBody>
                  <a:tcPr marL="95282" marR="95282"/>
                </a:tc>
                <a:tc>
                  <a:txBody>
                    <a:bodyPr/>
                    <a:lstStyle/>
                    <a:p>
                      <a:pPr algn="l"/>
                      <a:r>
                        <a:rPr lang="en-US" dirty="0" smtClean="0"/>
                        <a:t>Solid waste management</a:t>
                      </a:r>
                      <a:endParaRPr lang="en-US" dirty="0"/>
                    </a:p>
                  </a:txBody>
                  <a:tcPr marL="95282" marR="95282"/>
                </a:tc>
                <a:tc>
                  <a:txBody>
                    <a:bodyPr/>
                    <a:lstStyle/>
                    <a:p>
                      <a:pPr algn="l"/>
                      <a:r>
                        <a:rPr lang="en-US" dirty="0" smtClean="0"/>
                        <a:t>-</a:t>
                      </a:r>
                      <a:endParaRPr lang="en-US" dirty="0"/>
                    </a:p>
                  </a:txBody>
                  <a:tcPr marL="95282" marR="95282"/>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699" y="285728"/>
            <a:ext cx="12864465" cy="714380"/>
          </a:xfrm>
        </p:spPr>
        <p:txBody>
          <a:bodyPr>
            <a:normAutofit/>
          </a:bodyPr>
          <a:lstStyle/>
          <a:p>
            <a:r>
              <a:rPr lang="en-US" sz="2800" dirty="0" smtClean="0">
                <a:latin typeface="Times New Roman" pitchFamily="18" charset="0"/>
                <a:cs typeface="Times New Roman" pitchFamily="18" charset="0"/>
              </a:rPr>
              <a:t>THEMATIC LAYERS</a:t>
            </a:r>
            <a:endParaRPr lang="en-US" sz="2800" dirty="0">
              <a:latin typeface="Times New Roman" pitchFamily="18" charset="0"/>
              <a:cs typeface="Times New Roman" pitchFamily="18" charset="0"/>
            </a:endParaRPr>
          </a:p>
        </p:txBody>
      </p:sp>
      <p:pic>
        <p:nvPicPr>
          <p:cNvPr id="4098" name="Picture 2" descr="C:\Users\Meenu Ganesh\Downloads\Mini Project\Geomorphology.jpg"/>
          <p:cNvPicPr>
            <a:picLocks noGrp="1" noChangeAspect="1" noChangeArrowheads="1"/>
          </p:cNvPicPr>
          <p:nvPr>
            <p:ph idx="1"/>
          </p:nvPr>
        </p:nvPicPr>
        <p:blipFill>
          <a:blip r:embed="rId2" cstate="print"/>
          <a:srcRect/>
          <a:stretch>
            <a:fillRect/>
          </a:stretch>
        </p:blipFill>
        <p:spPr bwMode="auto">
          <a:xfrm>
            <a:off x="447411" y="1428121"/>
            <a:ext cx="6259995" cy="4715525"/>
          </a:xfrm>
          <a:prstGeom prst="rect">
            <a:avLst/>
          </a:prstGeom>
          <a:noFill/>
        </p:spPr>
      </p:pic>
      <p:pic>
        <p:nvPicPr>
          <p:cNvPr id="4099" name="Picture 3" descr="C:\Users\Meenu Ganesh\Downloads\Mini Project\Lithology.jpg"/>
          <p:cNvPicPr>
            <a:picLocks noChangeAspect="1" noChangeArrowheads="1"/>
          </p:cNvPicPr>
          <p:nvPr/>
        </p:nvPicPr>
        <p:blipFill>
          <a:blip r:embed="rId3" cstate="print"/>
          <a:srcRect/>
          <a:stretch>
            <a:fillRect/>
          </a:stretch>
        </p:blipFill>
        <p:spPr bwMode="auto">
          <a:xfrm>
            <a:off x="7146926" y="1357298"/>
            <a:ext cx="6505107" cy="4824021"/>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eenu Ganesh\Downloads\Mini Project\Drainage.jpg"/>
          <p:cNvPicPr>
            <a:picLocks noChangeAspect="1" noChangeArrowheads="1"/>
          </p:cNvPicPr>
          <p:nvPr/>
        </p:nvPicPr>
        <p:blipFill>
          <a:blip r:embed="rId2" cstate="print"/>
          <a:srcRect/>
          <a:stretch>
            <a:fillRect/>
          </a:stretch>
        </p:blipFill>
        <p:spPr bwMode="auto">
          <a:xfrm>
            <a:off x="7221364" y="571481"/>
            <a:ext cx="6476197" cy="5500727"/>
          </a:xfrm>
          <a:prstGeom prst="rect">
            <a:avLst/>
          </a:prstGeom>
          <a:noFill/>
        </p:spPr>
      </p:pic>
      <p:pic>
        <p:nvPicPr>
          <p:cNvPr id="5123" name="Picture 3" descr="C:\Users\Meenu Ganesh\Downloads\Mini Project\Soil.jpg"/>
          <p:cNvPicPr>
            <a:picLocks noChangeAspect="1" noChangeArrowheads="1"/>
          </p:cNvPicPr>
          <p:nvPr/>
        </p:nvPicPr>
        <p:blipFill>
          <a:blip r:embed="rId3" cstate="print"/>
          <a:srcRect/>
          <a:stretch>
            <a:fillRect/>
          </a:stretch>
        </p:blipFill>
        <p:spPr bwMode="auto">
          <a:xfrm>
            <a:off x="745168" y="604276"/>
            <a:ext cx="6029562" cy="5325054"/>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eenu Ganesh\Downloads\Mini Project\Population Density.jpg"/>
          <p:cNvPicPr>
            <a:picLocks noChangeAspect="1" noChangeArrowheads="1"/>
          </p:cNvPicPr>
          <p:nvPr/>
        </p:nvPicPr>
        <p:blipFill>
          <a:blip r:embed="rId2" cstate="print"/>
          <a:srcRect/>
          <a:stretch>
            <a:fillRect/>
          </a:stretch>
        </p:blipFill>
        <p:spPr bwMode="auto">
          <a:xfrm>
            <a:off x="2978339" y="0"/>
            <a:ext cx="9007124" cy="6858000"/>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995</TotalTime>
  <Words>1540</Words>
  <Application>Microsoft Office PowerPoint</Application>
  <PresentationFormat>Custom</PresentationFormat>
  <Paragraphs>206</Paragraphs>
  <Slides>38</Slides>
  <Notes>1</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ASSESSMENT OF URBAN SPATIAL GROWTH FOR TRICHY DISTRICT, TAMINADU,INDIA FOR BETTER SOLID WASTE MANAGEMENT USING GEOSPATIAL TECHNIQUES </vt:lpstr>
      <vt:lpstr>CONTENTS</vt:lpstr>
      <vt:lpstr>INTRODUCTION</vt:lpstr>
      <vt:lpstr>AIM AND OBJECTIVE</vt:lpstr>
      <vt:lpstr>STUDY AREA</vt:lpstr>
      <vt:lpstr>METHODOLOGY &amp; DATA USED</vt:lpstr>
      <vt:lpstr>THEMATIC LAYERS</vt:lpstr>
      <vt:lpstr>Slide 8</vt:lpstr>
      <vt:lpstr>Slide 9</vt:lpstr>
      <vt:lpstr>LANDUSE AND LAND COVER MAP</vt:lpstr>
      <vt:lpstr>Slide 11</vt:lpstr>
      <vt:lpstr>Temporal Changes in LULC</vt:lpstr>
      <vt:lpstr>NORMALISED DIFFERENCE VEGETATION INDEX (NDVI) </vt:lpstr>
      <vt:lpstr>Slide 14</vt:lpstr>
      <vt:lpstr>Slide 15</vt:lpstr>
      <vt:lpstr>LAND SURFACE TEMPERATURE</vt:lpstr>
      <vt:lpstr>Conversion Of DN Value To Spectral Radiance</vt:lpstr>
      <vt:lpstr>Conversion of Spectral Reflectance into Kelvin  (Brightness in Temperature estimation)</vt:lpstr>
      <vt:lpstr>Slide 19</vt:lpstr>
      <vt:lpstr>Slide 20</vt:lpstr>
      <vt:lpstr>TEMPERATURE COMPARISON</vt:lpstr>
      <vt:lpstr>Normalized Differential Build-up Index (NDBI)</vt:lpstr>
      <vt:lpstr>Slide 23</vt:lpstr>
      <vt:lpstr>Slide 24</vt:lpstr>
      <vt:lpstr>Flow chart Methodology for EVM </vt:lpstr>
      <vt:lpstr>CORRELATION (LST-NDBI)</vt:lpstr>
      <vt:lpstr>CORRELATION (LST-NDVI)</vt:lpstr>
      <vt:lpstr>Findings</vt:lpstr>
      <vt:lpstr>MITIGATION MEASURES</vt:lpstr>
      <vt:lpstr>SITE SELECTION FOR SOLID WASTE MANAGEMENT</vt:lpstr>
      <vt:lpstr>EXISTING SOLID WASTE DISPOSAL SITE </vt:lpstr>
      <vt:lpstr>THEMATIC MAPS</vt:lpstr>
      <vt:lpstr>ROAD &amp; RAILWAY NETWORK BUFFER ZONES</vt:lpstr>
      <vt:lpstr>Slide 34</vt:lpstr>
      <vt:lpstr>Final suitability map for site selection</vt:lpstr>
      <vt:lpstr>CONCLUSION</vt:lpstr>
      <vt:lpstr>REFERENCES</vt:lpstr>
      <vt:lpstr>Slide 38</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OF URBAN SPATIAL GROWTH FOR TRICHY DISTRICT, TAMINADU FOR BETTER SOLID WASTE MANAGEMENT USING GEOSPATIAL TECHNIQUES </dc:title>
  <dc:creator>Meenu Ganesh</dc:creator>
  <cp:lastModifiedBy>Meenu Ganesh</cp:lastModifiedBy>
  <cp:revision>166</cp:revision>
  <dcterms:created xsi:type="dcterms:W3CDTF">2020-11-11T18:10:58Z</dcterms:created>
  <dcterms:modified xsi:type="dcterms:W3CDTF">2020-11-19T13:22:09Z</dcterms:modified>
</cp:coreProperties>
</file>